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Lato"/>
      <p:regular r:id="rId18"/>
      <p:bold r:id="rId19"/>
      <p:italic r:id="rId20"/>
      <p:boldItalic r:id="rId21"/>
    </p:embeddedFont>
    <p:embeddedFont>
      <p:font typeface="Helvetica Neue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HelveticaNeue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1da659fe4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d1da659fe4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d1da659fe4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d1da659fe4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1da659fe4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1da659fe4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1da659f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1da659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1da659fe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1da659fe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1da659fe4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1da659fe4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1da659fe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1da659fe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1da659fe4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d1da659fe4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2e3735c1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2e3735c1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1da659fe4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d1da659fe4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solidFill>
          <a:srgbClr val="F9F0D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49644" t="0"/>
          <a:stretch/>
        </p:blipFill>
        <p:spPr>
          <a:xfrm>
            <a:off x="7298200" y="785150"/>
            <a:ext cx="1845801" cy="366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4038" y="2441263"/>
            <a:ext cx="353326" cy="3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308650" y="1658250"/>
            <a:ext cx="6283800" cy="19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4077375" y="4017025"/>
            <a:ext cx="16524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3" type="subTitle"/>
          </p:nvPr>
        </p:nvSpPr>
        <p:spPr>
          <a:xfrm>
            <a:off x="4077375" y="4447825"/>
            <a:ext cx="16524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F9F0D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3564" y="2174913"/>
            <a:ext cx="1876874" cy="7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claro">
  <p:cSld name="TITLE_AND_BODY_1">
    <p:bg>
      <p:bgPr>
        <a:solidFill>
          <a:srgbClr val="F9F0D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0" y="272600"/>
            <a:ext cx="472248" cy="1997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22222"/>
                </a:solidFill>
              </a:rPr>
              <a:t>Iconografía</a:t>
            </a:r>
            <a:endParaRPr sz="900">
              <a:solidFill>
                <a:srgbClr val="222222"/>
              </a:solidFill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22222"/>
                </a:solidFill>
              </a:rPr>
              <a:t>Hey Banco 2023</a:t>
            </a:r>
            <a:endParaRPr sz="900">
              <a:solidFill>
                <a:srgbClr val="22222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oscuro">
  <p:cSld name="TITLE_AND_TWO_COLUMNS_1">
    <p:bg>
      <p:bgPr>
        <a:solidFill>
          <a:srgbClr val="24242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9F0D2"/>
                </a:solidFill>
              </a:rPr>
              <a:t>Iconografía Dark mode</a:t>
            </a:r>
            <a:endParaRPr sz="900">
              <a:solidFill>
                <a:srgbClr val="F9F0D2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9F0D2"/>
                </a:solidFill>
              </a:rPr>
              <a:t>Hey, Banco 2023</a:t>
            </a:r>
            <a:endParaRPr sz="900">
              <a:solidFill>
                <a:srgbClr val="F9F0D2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">
  <p:cSld name="SECTION_HEADER_1">
    <p:bg>
      <p:bgPr>
        <a:solidFill>
          <a:srgbClr val="EFF4F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22200" y="4677550"/>
            <a:ext cx="778100" cy="3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1">
  <p:cSld name="SECTION_HEADER_2">
    <p:bg>
      <p:bgPr>
        <a:solidFill>
          <a:srgbClr val="EFF4F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22200" y="4677550"/>
            <a:ext cx="778100" cy="3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9F0D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4077375" y="4017025"/>
            <a:ext cx="16524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4077375" y="4447825"/>
            <a:ext cx="16524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308650" y="1658250"/>
            <a:ext cx="6283800" cy="19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9pPr>
          </a:lstStyle>
          <a:p/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 b="0" l="0" r="50391" t="0"/>
          <a:stretch/>
        </p:blipFill>
        <p:spPr>
          <a:xfrm>
            <a:off x="7323825" y="783350"/>
            <a:ext cx="1820175" cy="36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4038" y="2441263"/>
            <a:ext cx="353326" cy="3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3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4643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5177750" y="1102350"/>
            <a:ext cx="3099900" cy="17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5177750" y="2853150"/>
            <a:ext cx="3099900" cy="17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/>
          </a:blip>
          <a:srcRect b="3278" l="5651" r="0" t="0"/>
          <a:stretch/>
        </p:blipFill>
        <p:spPr>
          <a:xfrm>
            <a:off x="0" y="990000"/>
            <a:ext cx="4051574" cy="41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0" y="272599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3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conografía 1" type="tx">
  <p:cSld name="TITLE_AND_BODY">
    <p:bg>
      <p:bgPr>
        <a:solidFill>
          <a:srgbClr val="FEFCF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303425" y="3562450"/>
            <a:ext cx="2429100" cy="2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 sz="1400">
                <a:solidFill>
                  <a:srgbClr val="5464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2" type="subTitle"/>
          </p:nvPr>
        </p:nvSpPr>
        <p:spPr>
          <a:xfrm>
            <a:off x="3386113" y="3562450"/>
            <a:ext cx="2429100" cy="2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 sz="1400">
                <a:solidFill>
                  <a:srgbClr val="5464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3" type="subTitle"/>
          </p:nvPr>
        </p:nvSpPr>
        <p:spPr>
          <a:xfrm>
            <a:off x="6357988" y="3562450"/>
            <a:ext cx="2429100" cy="2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 sz="1400">
                <a:solidFill>
                  <a:srgbClr val="5464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4" type="body"/>
          </p:nvPr>
        </p:nvSpPr>
        <p:spPr>
          <a:xfrm>
            <a:off x="333475" y="3983225"/>
            <a:ext cx="24291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7" name="Google Shape;127;p20"/>
          <p:cNvSpPr txBox="1"/>
          <p:nvPr>
            <p:ph idx="5" type="body"/>
          </p:nvPr>
        </p:nvSpPr>
        <p:spPr>
          <a:xfrm>
            <a:off x="3386113" y="3983225"/>
            <a:ext cx="24291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8" name="Google Shape;128;p20"/>
          <p:cNvSpPr txBox="1"/>
          <p:nvPr>
            <p:ph idx="6" type="body"/>
          </p:nvPr>
        </p:nvSpPr>
        <p:spPr>
          <a:xfrm>
            <a:off x="6357988" y="3983225"/>
            <a:ext cx="24291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9" name="Google Shape;129;p20"/>
          <p:cNvSpPr txBox="1"/>
          <p:nvPr>
            <p:ph idx="7" type="subTitle"/>
          </p:nvPr>
        </p:nvSpPr>
        <p:spPr>
          <a:xfrm>
            <a:off x="1210100" y="999900"/>
            <a:ext cx="60303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8" type="body"/>
          </p:nvPr>
        </p:nvSpPr>
        <p:spPr>
          <a:xfrm>
            <a:off x="1197525" y="1834325"/>
            <a:ext cx="60303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/>
          </a:blip>
          <a:srcRect b="0" l="0" r="45444" t="44348"/>
          <a:stretch/>
        </p:blipFill>
        <p:spPr>
          <a:xfrm>
            <a:off x="6714975" y="0"/>
            <a:ext cx="2429025" cy="24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2">
            <a:alphaModFix/>
          </a:blip>
          <a:srcRect b="0" l="46726" r="0" t="0"/>
          <a:stretch/>
        </p:blipFill>
        <p:spPr>
          <a:xfrm>
            <a:off x="-1" y="937400"/>
            <a:ext cx="880302" cy="16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9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5083500" y="-900"/>
            <a:ext cx="4060500" cy="5145300"/>
          </a:xfrm>
          <a:prstGeom prst="rect">
            <a:avLst/>
          </a:prstGeom>
          <a:solidFill>
            <a:srgbClr val="546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6436"/>
              </a:solidFill>
            </a:endParaRPr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5523475" y="1549025"/>
            <a:ext cx="3363600" cy="6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800"/>
              <a:buNone/>
              <a:defRPr>
                <a:solidFill>
                  <a:srgbClr val="FCF9E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2" type="body"/>
          </p:nvPr>
        </p:nvSpPr>
        <p:spPr>
          <a:xfrm>
            <a:off x="5523525" y="2267825"/>
            <a:ext cx="3363600" cy="23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 sz="1400">
                <a:solidFill>
                  <a:srgbClr val="FCF9E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40" name="Google Shape;140;p21"/>
          <p:cNvSpPr/>
          <p:nvPr>
            <p:ph idx="3" type="pic"/>
          </p:nvPr>
        </p:nvSpPr>
        <p:spPr>
          <a:xfrm>
            <a:off x="0" y="2825"/>
            <a:ext cx="508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" type="secHead">
  <p:cSld name="SECTION_HEADER">
    <p:bg>
      <p:bgPr>
        <a:solidFill>
          <a:srgbClr val="4A5D9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0125" y="1270325"/>
            <a:ext cx="3165676" cy="31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60279" r="0" t="0"/>
          <a:stretch/>
        </p:blipFill>
        <p:spPr>
          <a:xfrm>
            <a:off x="0" y="1270325"/>
            <a:ext cx="1257400" cy="31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51" y="272602"/>
            <a:ext cx="472248" cy="19969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5177750" y="1102350"/>
            <a:ext cx="3099900" cy="17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177750" y="2853150"/>
            <a:ext cx="3099900" cy="17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conografía 2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05025" y="4157400"/>
            <a:ext cx="2374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3384825" y="4157400"/>
            <a:ext cx="2374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47" name="Google Shape;147;p22"/>
          <p:cNvSpPr txBox="1"/>
          <p:nvPr>
            <p:ph idx="3" type="body"/>
          </p:nvPr>
        </p:nvSpPr>
        <p:spPr>
          <a:xfrm>
            <a:off x="6364625" y="4157400"/>
            <a:ext cx="2374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48" name="Google Shape;148;p22"/>
          <p:cNvSpPr/>
          <p:nvPr/>
        </p:nvSpPr>
        <p:spPr>
          <a:xfrm>
            <a:off x="0" y="1600"/>
            <a:ext cx="9153300" cy="2851500"/>
          </a:xfrm>
          <a:prstGeom prst="rect">
            <a:avLst/>
          </a:prstGeom>
          <a:solidFill>
            <a:srgbClr val="546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4" type="subTitle"/>
          </p:nvPr>
        </p:nvSpPr>
        <p:spPr>
          <a:xfrm>
            <a:off x="308650" y="823275"/>
            <a:ext cx="5450700" cy="8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5" type="body"/>
          </p:nvPr>
        </p:nvSpPr>
        <p:spPr>
          <a:xfrm>
            <a:off x="308650" y="1631475"/>
            <a:ext cx="54507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 sz="1400">
                <a:solidFill>
                  <a:srgbClr val="FCF9E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9pPr>
          </a:lstStyle>
          <a:p/>
        </p:txBody>
      </p:sp>
      <p:pic>
        <p:nvPicPr>
          <p:cNvPr id="151" name="Google Shape;15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20678" l="0" r="0" t="0"/>
          <a:stretch/>
        </p:blipFill>
        <p:spPr>
          <a:xfrm rot="-5400000">
            <a:off x="7767642" y="1054910"/>
            <a:ext cx="1544474" cy="122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650" y="895226"/>
            <a:ext cx="1544468" cy="154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6" type="subTitle"/>
          </p:nvPr>
        </p:nvSpPr>
        <p:spPr>
          <a:xfrm>
            <a:off x="4057125" y="3494825"/>
            <a:ext cx="17022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Font typeface="Times New Roman"/>
              <a:buNone/>
              <a:defRPr b="1" i="1" sz="1400">
                <a:solidFill>
                  <a:srgbClr val="54643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7" type="subTitle"/>
          </p:nvPr>
        </p:nvSpPr>
        <p:spPr>
          <a:xfrm>
            <a:off x="6770250" y="3494825"/>
            <a:ext cx="17022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Font typeface="Times New Roman"/>
              <a:buNone/>
              <a:defRPr b="1" i="1" sz="1400">
                <a:solidFill>
                  <a:srgbClr val="54643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8" type="subTitle"/>
          </p:nvPr>
        </p:nvSpPr>
        <p:spPr>
          <a:xfrm>
            <a:off x="1077325" y="3494825"/>
            <a:ext cx="17022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Font typeface="Times New Roman"/>
              <a:buNone/>
              <a:defRPr b="1" i="1" sz="1400">
                <a:solidFill>
                  <a:srgbClr val="54643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9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atos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5100275" y="2478675"/>
            <a:ext cx="3792600" cy="14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subTitle"/>
          </p:nvPr>
        </p:nvSpPr>
        <p:spPr>
          <a:xfrm>
            <a:off x="5079575" y="1713150"/>
            <a:ext cx="3792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3" type="subTitle"/>
          </p:nvPr>
        </p:nvSpPr>
        <p:spPr>
          <a:xfrm>
            <a:off x="541975" y="2923800"/>
            <a:ext cx="1528800" cy="6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4" type="subTitle"/>
          </p:nvPr>
        </p:nvSpPr>
        <p:spPr>
          <a:xfrm>
            <a:off x="2927375" y="2923800"/>
            <a:ext cx="1528800" cy="6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idx="5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istado">
  <p:cSld name="SECTION_TITLE_AND_DESCRIPTIO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0" y="0"/>
            <a:ext cx="5660700" cy="5143500"/>
          </a:xfrm>
          <a:prstGeom prst="rect">
            <a:avLst/>
          </a:prstGeom>
          <a:solidFill>
            <a:srgbClr val="546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465163" y="1177975"/>
            <a:ext cx="4778700" cy="31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800"/>
              <a:buChar char="●"/>
              <a:defRPr>
                <a:solidFill>
                  <a:srgbClr val="FCF9E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2" type="subTitle"/>
          </p:nvPr>
        </p:nvSpPr>
        <p:spPr>
          <a:xfrm>
            <a:off x="6213113" y="2720925"/>
            <a:ext cx="2285400" cy="11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ítulo y frase">
  <p:cSld name="TITLE_1">
    <p:bg>
      <p:bgPr>
        <a:solidFill>
          <a:srgbClr val="FEFCF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3040950" y="794550"/>
            <a:ext cx="3062100" cy="11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2">
            <a:alphaModFix/>
          </a:blip>
          <a:srcRect b="48877" l="0" r="0" t="0"/>
          <a:stretch/>
        </p:blipFill>
        <p:spPr>
          <a:xfrm>
            <a:off x="1665150" y="2171425"/>
            <a:ext cx="5813699" cy="297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2" type="body"/>
          </p:nvPr>
        </p:nvSpPr>
        <p:spPr>
          <a:xfrm>
            <a:off x="3084300" y="3487325"/>
            <a:ext cx="29754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 sz="1400">
                <a:solidFill>
                  <a:srgbClr val="FEFCF6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2">
    <p:bg>
      <p:bgPr>
        <a:solidFill>
          <a:srgbClr val="242424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625" y="2522200"/>
            <a:ext cx="2102502" cy="21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0" l="0" r="23094" t="0"/>
          <a:stretch/>
        </p:blipFill>
        <p:spPr>
          <a:xfrm>
            <a:off x="7527022" y="2522200"/>
            <a:ext cx="1616973" cy="210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308650" y="2481300"/>
            <a:ext cx="5303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500">
                <a:solidFill>
                  <a:srgbClr val="7683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Gracias</a:t>
            </a:r>
            <a:endParaRPr i="1" sz="6500">
              <a:solidFill>
                <a:srgbClr val="76835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sz="5500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ありがとう</a:t>
            </a:r>
            <a:endParaRPr sz="5500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3">
    <p:bg>
      <p:bgPr>
        <a:solidFill>
          <a:srgbClr val="F9F0D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3564" y="2174913"/>
            <a:ext cx="1876874" cy="7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claro">
  <p:cSld name="TITLE_AND_BODY_1">
    <p:bg>
      <p:bgPr>
        <a:solidFill>
          <a:srgbClr val="F9F0D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0" y="272600"/>
            <a:ext cx="472248" cy="199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22222"/>
                </a:solidFill>
              </a:rPr>
              <a:t>Iconografía</a:t>
            </a:r>
            <a:endParaRPr sz="900">
              <a:solidFill>
                <a:srgbClr val="222222"/>
              </a:solidFill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22222"/>
                </a:solidFill>
              </a:rPr>
              <a:t>Hey Banco 2023</a:t>
            </a:r>
            <a:endParaRPr sz="900">
              <a:solidFill>
                <a:srgbClr val="222222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oscuro">
  <p:cSld name="TITLE_AND_TWO_COLUMNS_1">
    <p:bg>
      <p:bgPr>
        <a:solidFill>
          <a:srgbClr val="242424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9F0D2"/>
                </a:solidFill>
              </a:rPr>
              <a:t>Iconografía Dark mode</a:t>
            </a:r>
            <a:endParaRPr sz="900">
              <a:solidFill>
                <a:srgbClr val="F9F0D2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9F0D2"/>
                </a:solidFill>
              </a:rPr>
              <a:t>Hey, Banco 2023</a:t>
            </a:r>
            <a:endParaRPr sz="900">
              <a:solidFill>
                <a:srgbClr val="F9F0D2"/>
              </a:solidFill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Light Mode 2">
  <p:cSld name="TITLE_3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602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Light Mode 1">
  <p:cSld name="TITLE_2_1">
    <p:bg>
      <p:bgPr>
        <a:solidFill>
          <a:srgbClr val="F9F0D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602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ágenes 1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>
            <p:ph idx="2" type="pic"/>
          </p:nvPr>
        </p:nvSpPr>
        <p:spPr>
          <a:xfrm>
            <a:off x="0" y="1000600"/>
            <a:ext cx="4722000" cy="33618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5115650" y="2571700"/>
            <a:ext cx="3611700" cy="17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4" type="subTitle"/>
          </p:nvPr>
        </p:nvSpPr>
        <p:spPr>
          <a:xfrm>
            <a:off x="5115650" y="1000600"/>
            <a:ext cx="33636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ágenes 2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>
            <p:ph idx="2" type="pic"/>
          </p:nvPr>
        </p:nvSpPr>
        <p:spPr>
          <a:xfrm>
            <a:off x="4746900" y="845775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" name="Google Shape;37;p5"/>
          <p:cNvSpPr/>
          <p:nvPr>
            <p:ph idx="3" type="pic"/>
          </p:nvPr>
        </p:nvSpPr>
        <p:spPr>
          <a:xfrm>
            <a:off x="6636900" y="845775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>
            <p:ph idx="4" type="pic"/>
          </p:nvPr>
        </p:nvSpPr>
        <p:spPr>
          <a:xfrm>
            <a:off x="4746900" y="2735800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" name="Google Shape;39;p5"/>
          <p:cNvSpPr/>
          <p:nvPr>
            <p:ph idx="5" type="pic"/>
          </p:nvPr>
        </p:nvSpPr>
        <p:spPr>
          <a:xfrm>
            <a:off x="6636900" y="2735800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308625" y="1761850"/>
            <a:ext cx="3363600" cy="6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body"/>
          </p:nvPr>
        </p:nvSpPr>
        <p:spPr>
          <a:xfrm>
            <a:off x="308675" y="2629775"/>
            <a:ext cx="3611700" cy="17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idx="7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ágenes 3" type="titleOnly">
  <p:cSld name="TITLE_ONLY">
    <p:bg>
      <p:bgPr>
        <a:solidFill>
          <a:srgbClr val="4A5D90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1138175" y="3818125"/>
            <a:ext cx="26772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034675" y="3818125"/>
            <a:ext cx="48294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 sz="1400">
                <a:solidFill>
                  <a:srgbClr val="FEFCF6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49" name="Google Shape;49;p6"/>
          <p:cNvSpPr/>
          <p:nvPr>
            <p:ph idx="3" type="pic"/>
          </p:nvPr>
        </p:nvSpPr>
        <p:spPr>
          <a:xfrm>
            <a:off x="1007213" y="1060475"/>
            <a:ext cx="2307900" cy="230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6"/>
          <p:cNvSpPr/>
          <p:nvPr>
            <p:ph idx="4" type="pic"/>
          </p:nvPr>
        </p:nvSpPr>
        <p:spPr>
          <a:xfrm>
            <a:off x="3418053" y="1060475"/>
            <a:ext cx="2307900" cy="230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6"/>
          <p:cNvSpPr/>
          <p:nvPr>
            <p:ph idx="5" type="pic"/>
          </p:nvPr>
        </p:nvSpPr>
        <p:spPr>
          <a:xfrm>
            <a:off x="5828893" y="1060475"/>
            <a:ext cx="2307900" cy="230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" name="Google Shape;52;p6"/>
          <p:cNvSpPr txBox="1"/>
          <p:nvPr>
            <p:ph idx="6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a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825" y="1700"/>
            <a:ext cx="3620700" cy="5143500"/>
          </a:xfrm>
          <a:prstGeom prst="rect">
            <a:avLst/>
          </a:prstGeom>
          <a:solidFill>
            <a:srgbClr val="4A5D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1036500" y="940775"/>
            <a:ext cx="2058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2" type="body"/>
          </p:nvPr>
        </p:nvSpPr>
        <p:spPr>
          <a:xfrm>
            <a:off x="338275" y="1683600"/>
            <a:ext cx="27570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 sz="1400">
                <a:solidFill>
                  <a:srgbClr val="FEFCF6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9pPr>
          </a:lstStyle>
          <a:p/>
        </p:txBody>
      </p:sp>
      <p:pic>
        <p:nvPicPr>
          <p:cNvPr id="59" name="Google Shape;5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MAIN_POINT">
    <p:bg>
      <p:bgPr>
        <a:solidFill>
          <a:srgbClr val="24242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0" y="272593"/>
            <a:ext cx="472248" cy="1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/>
        </p:nvSpPr>
        <p:spPr>
          <a:xfrm>
            <a:off x="308650" y="2481300"/>
            <a:ext cx="5303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500">
                <a:solidFill>
                  <a:srgbClr val="6E7D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Gracias</a:t>
            </a:r>
            <a:endParaRPr i="1" sz="6500">
              <a:solidFill>
                <a:srgbClr val="6E7D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sz="5500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ありがとう</a:t>
            </a:r>
            <a:endParaRPr sz="5500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625" y="2522200"/>
            <a:ext cx="2102502" cy="21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4">
            <a:alphaModFix/>
          </a:blip>
          <a:srcRect b="0" l="0" r="23094" t="0"/>
          <a:stretch/>
        </p:blipFill>
        <p:spPr>
          <a:xfrm>
            <a:off x="7527022" y="2522200"/>
            <a:ext cx="1616973" cy="21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1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2">
  <p:cSld name="TITLE_1">
    <p:bg>
      <p:bgPr>
        <a:solidFill>
          <a:srgbClr val="4A5D9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51" y="272602"/>
            <a:ext cx="472248" cy="1996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EFCF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None/>
              <a:defRPr sz="2000">
                <a:solidFill>
                  <a:srgbClr val="24242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None/>
              <a:defRPr sz="2000">
                <a:solidFill>
                  <a:srgbClr val="24242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None/>
              <a:defRPr sz="2000">
                <a:solidFill>
                  <a:srgbClr val="24242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None/>
              <a:defRPr sz="2000">
                <a:solidFill>
                  <a:srgbClr val="24242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None/>
              <a:defRPr sz="2000">
                <a:solidFill>
                  <a:srgbClr val="24242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None/>
              <a:defRPr sz="2000">
                <a:solidFill>
                  <a:srgbClr val="24242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None/>
              <a:defRPr sz="2000">
                <a:solidFill>
                  <a:srgbClr val="24242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None/>
              <a:defRPr sz="2000">
                <a:solidFill>
                  <a:srgbClr val="24242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None/>
              <a:defRPr sz="2000">
                <a:solidFill>
                  <a:srgbClr val="242424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  <a:defRPr>
                <a:solidFill>
                  <a:srgbClr val="242424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○"/>
              <a:defRPr>
                <a:solidFill>
                  <a:srgbClr val="242424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■"/>
              <a:defRPr>
                <a:solidFill>
                  <a:srgbClr val="242424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  <a:defRPr>
                <a:solidFill>
                  <a:srgbClr val="242424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○"/>
              <a:defRPr>
                <a:solidFill>
                  <a:srgbClr val="242424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■"/>
              <a:defRPr>
                <a:solidFill>
                  <a:srgbClr val="242424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  <a:defRPr>
                <a:solidFill>
                  <a:srgbClr val="242424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○"/>
              <a:defRPr>
                <a:solidFill>
                  <a:srgbClr val="242424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■"/>
              <a:defRPr>
                <a:solidFill>
                  <a:srgbClr val="242424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EFCF6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None/>
              <a:defRPr sz="28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None/>
              <a:defRPr sz="2800">
                <a:solidFill>
                  <a:srgbClr val="2424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None/>
              <a:defRPr sz="2800">
                <a:solidFill>
                  <a:srgbClr val="2424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None/>
              <a:defRPr sz="2800">
                <a:solidFill>
                  <a:srgbClr val="2424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None/>
              <a:defRPr sz="2800">
                <a:solidFill>
                  <a:srgbClr val="2424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None/>
              <a:defRPr sz="2800">
                <a:solidFill>
                  <a:srgbClr val="2424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None/>
              <a:defRPr sz="2800">
                <a:solidFill>
                  <a:srgbClr val="2424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None/>
              <a:defRPr sz="2800">
                <a:solidFill>
                  <a:srgbClr val="2424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None/>
              <a:defRPr sz="2800">
                <a:solidFill>
                  <a:srgbClr val="242424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800"/>
              <a:buChar char="●"/>
              <a:defRPr sz="1800">
                <a:solidFill>
                  <a:srgbClr val="242424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○"/>
              <a:defRPr>
                <a:solidFill>
                  <a:srgbClr val="242424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■"/>
              <a:defRPr>
                <a:solidFill>
                  <a:srgbClr val="242424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  <a:defRPr>
                <a:solidFill>
                  <a:srgbClr val="242424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○"/>
              <a:defRPr>
                <a:solidFill>
                  <a:srgbClr val="242424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■"/>
              <a:defRPr>
                <a:solidFill>
                  <a:srgbClr val="242424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  <a:defRPr>
                <a:solidFill>
                  <a:srgbClr val="242424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○"/>
              <a:defRPr>
                <a:solidFill>
                  <a:srgbClr val="242424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■"/>
              <a:defRPr>
                <a:solidFill>
                  <a:srgbClr val="242424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73.png"/><Relationship Id="rId5" Type="http://schemas.openxmlformats.org/officeDocument/2006/relationships/hyperlink" Target="http://www.youtube.com/watch?v=AafzgY7vBis" TargetMode="External"/><Relationship Id="rId6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48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28.png"/><Relationship Id="rId8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6.png"/><Relationship Id="rId13" Type="http://schemas.openxmlformats.org/officeDocument/2006/relationships/image" Target="../media/image56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58.png"/><Relationship Id="rId15" Type="http://schemas.openxmlformats.org/officeDocument/2006/relationships/image" Target="../media/image70.png"/><Relationship Id="rId14" Type="http://schemas.openxmlformats.org/officeDocument/2006/relationships/image" Target="../media/image68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38.png"/><Relationship Id="rId8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9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Relationship Id="rId7" Type="http://schemas.openxmlformats.org/officeDocument/2006/relationships/image" Target="../media/image72.png"/><Relationship Id="rId8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png"/><Relationship Id="rId4" Type="http://schemas.openxmlformats.org/officeDocument/2006/relationships/image" Target="../media/image71.png"/><Relationship Id="rId9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0D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6E7DA6"/>
                </a:solidFill>
              </a:rPr>
              <a:t>Datathon 2024</a:t>
            </a:r>
            <a:endParaRPr sz="900">
              <a:solidFill>
                <a:srgbClr val="6E7DA6"/>
              </a:solidFill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4077387" y="3953206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A5D90"/>
                </a:solidFill>
              </a:rPr>
              <a:t>Datathon 2024</a:t>
            </a:r>
            <a:r>
              <a:rPr lang="es" sz="1100">
                <a:solidFill>
                  <a:srgbClr val="4A5D90"/>
                </a:solidFill>
              </a:rPr>
              <a:t> </a:t>
            </a:r>
            <a:endParaRPr sz="1100">
              <a:solidFill>
                <a:srgbClr val="4A5D9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A5D90"/>
                </a:solidFill>
              </a:rPr>
              <a:t>mayo</a:t>
            </a:r>
            <a:endParaRPr sz="1100">
              <a:solidFill>
                <a:srgbClr val="4A5D90"/>
              </a:solidFill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221494" y="1658249"/>
            <a:ext cx="6283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500">
                <a:solidFill>
                  <a:srgbClr val="4A5D90"/>
                </a:solidFill>
              </a:rPr>
              <a:t>Reto </a:t>
            </a:r>
            <a:endParaRPr sz="7500">
              <a:solidFill>
                <a:srgbClr val="4A5D9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7500">
                <a:solidFill>
                  <a:srgbClr val="4A5D90"/>
                </a:solidFill>
              </a:rPr>
              <a:t>Hey Banco</a:t>
            </a:r>
            <a:endParaRPr i="1" sz="7500">
              <a:solidFill>
                <a:srgbClr val="4A5D90"/>
              </a:solidFill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7240400" y="241426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A5D90"/>
                </a:solidFill>
              </a:rPr>
              <a:t>Hey, Inteligencia </a:t>
            </a:r>
            <a:endParaRPr sz="900">
              <a:solidFill>
                <a:srgbClr val="4A5D9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A5D90"/>
                </a:solidFill>
              </a:rPr>
              <a:t>2024</a:t>
            </a:r>
            <a:endParaRPr sz="900">
              <a:solidFill>
                <a:srgbClr val="4A5D9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type="title"/>
          </p:nvPr>
        </p:nvSpPr>
        <p:spPr>
          <a:xfrm>
            <a:off x="301925" y="1602275"/>
            <a:ext cx="6645900" cy="20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Trabaja en Hey Banco</a:t>
            </a:r>
            <a:endParaRPr b="1"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0D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/>
        </p:nvSpPr>
        <p:spPr>
          <a:xfrm>
            <a:off x="1981275" y="573575"/>
            <a:ext cx="51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Lato"/>
                <a:ea typeface="Lato"/>
                <a:cs typeface="Lato"/>
                <a:sym typeface="Lato"/>
              </a:rPr>
              <a:t>Inicia tu carrera profesional en Hey Banco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>
            <a:off x="1940100" y="3699925"/>
            <a:ext cx="5107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Lato"/>
                <a:ea typeface="Lato"/>
                <a:cs typeface="Lato"/>
                <a:sym typeface="Lato"/>
              </a:rPr>
              <a:t>Agenda tu entrevista aquí y </a:t>
            </a:r>
            <a:r>
              <a:rPr b="1" lang="es" sz="2000">
                <a:latin typeface="Lato"/>
                <a:ea typeface="Lato"/>
                <a:cs typeface="Lato"/>
                <a:sym typeface="Lato"/>
              </a:rPr>
              <a:t>reúnete</a:t>
            </a:r>
            <a:r>
              <a:rPr b="1" lang="es" sz="2000">
                <a:latin typeface="Lato"/>
                <a:ea typeface="Lato"/>
                <a:cs typeface="Lato"/>
                <a:sym typeface="Lato"/>
              </a:rPr>
              <a:t> 1-1 con nuestros expertos durante el evento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5" name="Google Shape;4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500" y="1298288"/>
            <a:ext cx="1618400" cy="23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4689" y="57500"/>
            <a:ext cx="770160" cy="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4">
            <a:alphaModFix/>
          </a:blip>
          <a:srcRect b="0" l="0" r="0" t="96555"/>
          <a:stretch/>
        </p:blipFill>
        <p:spPr>
          <a:xfrm>
            <a:off x="0" y="4966358"/>
            <a:ext cx="9144003" cy="177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e tu Cuenta en minutos y disfruta de todos los beneficios que puedes obtener al llevar tu banco desde tu celular 🤳. &#10;¡Sin filas ni tramites complicados!&#10;Abre tu cuenta aquí 👉🏻 http://banco.hey.inc/" id="219" name="Google Shape;219;p33" title="Conoce que hace único a Hey Banco ✨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77" y="0"/>
            <a:ext cx="8963047" cy="50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5716500" y="3582375"/>
            <a:ext cx="156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Creamos Banregio Sync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La primera cuenta en México con apertura 100% digital.</a:t>
            </a:r>
            <a:endParaRPr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5" name="Google Shape;225;p34"/>
          <p:cNvCxnSpPr/>
          <p:nvPr/>
        </p:nvCxnSpPr>
        <p:spPr>
          <a:xfrm rot="10800000">
            <a:off x="215300" y="1172288"/>
            <a:ext cx="0" cy="138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4"/>
          <p:cNvCxnSpPr/>
          <p:nvPr/>
        </p:nvCxnSpPr>
        <p:spPr>
          <a:xfrm rot="10800000">
            <a:off x="2374650" y="2530725"/>
            <a:ext cx="6600" cy="984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4"/>
          <p:cNvCxnSpPr/>
          <p:nvPr/>
        </p:nvCxnSpPr>
        <p:spPr>
          <a:xfrm rot="10800000">
            <a:off x="2972813" y="1827801"/>
            <a:ext cx="0" cy="7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4"/>
          <p:cNvCxnSpPr>
            <a:stCxn id="229" idx="4"/>
          </p:cNvCxnSpPr>
          <p:nvPr/>
        </p:nvCxnSpPr>
        <p:spPr>
          <a:xfrm rot="10800000">
            <a:off x="4005950" y="2596238"/>
            <a:ext cx="6000" cy="80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4"/>
          <p:cNvCxnSpPr>
            <a:endCxn id="231" idx="0"/>
          </p:cNvCxnSpPr>
          <p:nvPr/>
        </p:nvCxnSpPr>
        <p:spPr>
          <a:xfrm flipH="1" rot="10800000">
            <a:off x="1836150" y="1923363"/>
            <a:ext cx="8400" cy="6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363" y="2055675"/>
            <a:ext cx="812225" cy="10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67238" y="2398200"/>
            <a:ext cx="1133700" cy="347100"/>
          </a:xfrm>
          <a:prstGeom prst="roundRect">
            <a:avLst>
              <a:gd fmla="val 50000" name="adj"/>
            </a:avLst>
          </a:prstGeom>
          <a:solidFill>
            <a:srgbClr val="9FD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2014 - 2017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4" name="Google Shape;234;p34"/>
          <p:cNvCxnSpPr>
            <a:stCxn id="233" idx="3"/>
          </p:cNvCxnSpPr>
          <p:nvPr/>
        </p:nvCxnSpPr>
        <p:spPr>
          <a:xfrm>
            <a:off x="1200938" y="2571750"/>
            <a:ext cx="7943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4"/>
          <p:cNvSpPr txBox="1"/>
          <p:nvPr/>
        </p:nvSpPr>
        <p:spPr>
          <a:xfrm>
            <a:off x="2820413" y="1199751"/>
            <a:ext cx="14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Nace Banregio Labs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Bajo la dirección de Demetrio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779425" y="845950"/>
            <a:ext cx="182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Nace cochi</a:t>
            </a:r>
            <a:endParaRPr b="1"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Herramienta digital / Sistema de ahorro programado simple de usar y administrar.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34"/>
          <p:cNvCxnSpPr>
            <a:stCxn id="236" idx="1"/>
          </p:cNvCxnSpPr>
          <p:nvPr/>
        </p:nvCxnSpPr>
        <p:spPr>
          <a:xfrm>
            <a:off x="4779425" y="1246150"/>
            <a:ext cx="2400" cy="140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4"/>
          <p:cNvCxnSpPr/>
          <p:nvPr/>
        </p:nvCxnSpPr>
        <p:spPr>
          <a:xfrm flipH="1" rot="10800000">
            <a:off x="4774025" y="922299"/>
            <a:ext cx="7800" cy="49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9" name="Google Shape;239;p34"/>
          <p:cNvSpPr/>
          <p:nvPr/>
        </p:nvSpPr>
        <p:spPr>
          <a:xfrm>
            <a:off x="1785200" y="2520738"/>
            <a:ext cx="102000" cy="102000"/>
          </a:xfrm>
          <a:prstGeom prst="ellipse">
            <a:avLst/>
          </a:prstGeom>
          <a:solidFill>
            <a:srgbClr val="9FD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2938850" y="2526338"/>
            <a:ext cx="102000" cy="102000"/>
          </a:xfrm>
          <a:prstGeom prst="ellipse">
            <a:avLst/>
          </a:prstGeom>
          <a:solidFill>
            <a:srgbClr val="9FD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2312525" y="2520750"/>
            <a:ext cx="102000" cy="106800"/>
          </a:xfrm>
          <a:prstGeom prst="ellipse">
            <a:avLst/>
          </a:prstGeom>
          <a:solidFill>
            <a:srgbClr val="9FD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3954050" y="2529675"/>
            <a:ext cx="102000" cy="102000"/>
          </a:xfrm>
          <a:prstGeom prst="ellipse">
            <a:avLst/>
          </a:prstGeom>
          <a:solidFill>
            <a:srgbClr val="9FD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7859688" y="1139350"/>
            <a:ext cx="10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 llega + 5,000</a:t>
            </a:r>
            <a:endParaRPr b="1"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Cuentas Sync</a:t>
            </a:r>
            <a:endParaRPr b="1"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4" name="Google Shape;244;p34"/>
          <p:cNvCxnSpPr/>
          <p:nvPr/>
        </p:nvCxnSpPr>
        <p:spPr>
          <a:xfrm rot="10800000">
            <a:off x="6337000" y="2607094"/>
            <a:ext cx="0" cy="8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5" name="Google Shape;245;p34"/>
          <p:cNvSpPr/>
          <p:nvPr/>
        </p:nvSpPr>
        <p:spPr>
          <a:xfrm>
            <a:off x="6286000" y="2520738"/>
            <a:ext cx="102000" cy="102000"/>
          </a:xfrm>
          <a:prstGeom prst="ellipse">
            <a:avLst/>
          </a:prstGeom>
          <a:solidFill>
            <a:srgbClr val="9FD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4"/>
          <p:cNvCxnSpPr/>
          <p:nvPr/>
        </p:nvCxnSpPr>
        <p:spPr>
          <a:xfrm flipH="1" rot="10800000">
            <a:off x="8232513" y="1823100"/>
            <a:ext cx="15300" cy="77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7" name="Google Shape;247;p34"/>
          <p:cNvSpPr/>
          <p:nvPr/>
        </p:nvSpPr>
        <p:spPr>
          <a:xfrm>
            <a:off x="8191550" y="2520750"/>
            <a:ext cx="102000" cy="106800"/>
          </a:xfrm>
          <a:prstGeom prst="ellipse">
            <a:avLst/>
          </a:prstGeom>
          <a:solidFill>
            <a:srgbClr val="78E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4731175" y="2526350"/>
            <a:ext cx="102000" cy="102000"/>
          </a:xfrm>
          <a:prstGeom prst="ellipse">
            <a:avLst/>
          </a:prstGeom>
          <a:solidFill>
            <a:srgbClr val="9FD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525" y="922152"/>
            <a:ext cx="1133700" cy="46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194902" y="1569650"/>
            <a:ext cx="1315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Manuel Rivero</a:t>
            </a:r>
            <a:r>
              <a:rPr lang="es" sz="1000"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asume la Dirección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de Banregio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7113" y="2163225"/>
            <a:ext cx="491199" cy="87368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1556600" y="1307100"/>
            <a:ext cx="1133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Benchmarking</a:t>
            </a:r>
            <a:endParaRPr b="1"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Financiero y Tecnológico</a:t>
            </a:r>
            <a:endParaRPr b="1"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 rotWithShape="1">
          <a:blip r:embed="rId6">
            <a:alphaModFix/>
          </a:blip>
          <a:srcRect b="0" l="9161" r="7023" t="0"/>
          <a:stretch/>
        </p:blipFill>
        <p:spPr>
          <a:xfrm>
            <a:off x="5012975" y="2010595"/>
            <a:ext cx="1050000" cy="106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3675050" y="3606725"/>
            <a:ext cx="113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 crea nuestro motor </a:t>
            </a:r>
            <a:endParaRPr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de pagos.</a:t>
            </a:r>
            <a:endParaRPr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 rotWithShape="1">
          <a:blip r:embed="rId7">
            <a:alphaModFix/>
          </a:blip>
          <a:srcRect b="0" l="11869" r="30735" t="0"/>
          <a:stretch/>
        </p:blipFill>
        <p:spPr>
          <a:xfrm>
            <a:off x="3739650" y="3414750"/>
            <a:ext cx="736647" cy="2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8">
            <a:alphaModFix/>
          </a:blip>
          <a:srcRect b="0" l="-1690" r="1076" t="-3284"/>
          <a:stretch/>
        </p:blipFill>
        <p:spPr>
          <a:xfrm>
            <a:off x="3514850" y="1646475"/>
            <a:ext cx="491100" cy="491100"/>
          </a:xfrm>
          <a:prstGeom prst="ellipse">
            <a:avLst/>
          </a:prstGeom>
          <a:solidFill>
            <a:srgbClr val="97999B"/>
          </a:solidFill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9">
            <a:alphaModFix/>
          </a:blip>
          <a:srcRect b="25005" l="0" r="11371" t="21161"/>
          <a:stretch/>
        </p:blipFill>
        <p:spPr>
          <a:xfrm>
            <a:off x="331550" y="922300"/>
            <a:ext cx="605100" cy="573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34"/>
          <p:cNvSpPr txBox="1"/>
          <p:nvPr/>
        </p:nvSpPr>
        <p:spPr>
          <a:xfrm>
            <a:off x="1703125" y="3612500"/>
            <a:ext cx="131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Proyecto escucha</a:t>
            </a:r>
            <a:endParaRPr b="1"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 conocer la voz del cliente</a:t>
            </a:r>
            <a:endParaRPr sz="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2341200" y="3523563"/>
            <a:ext cx="73500" cy="58800"/>
          </a:xfrm>
          <a:prstGeom prst="flowChartConnector">
            <a:avLst/>
          </a:prstGeom>
          <a:solidFill>
            <a:srgbClr val="9FD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1807800" y="1923363"/>
            <a:ext cx="73500" cy="58800"/>
          </a:xfrm>
          <a:prstGeom prst="flowChartConnector">
            <a:avLst/>
          </a:prstGeom>
          <a:solidFill>
            <a:srgbClr val="9FD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2936075" y="1837688"/>
            <a:ext cx="73500" cy="58800"/>
          </a:xfrm>
          <a:prstGeom prst="flowChartConnector">
            <a:avLst/>
          </a:prstGeom>
          <a:solidFill>
            <a:srgbClr val="9FD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3975200" y="3340238"/>
            <a:ext cx="73500" cy="58800"/>
          </a:xfrm>
          <a:prstGeom prst="flowChartConnector">
            <a:avLst/>
          </a:prstGeom>
          <a:solidFill>
            <a:srgbClr val="9FD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6303600" y="3477851"/>
            <a:ext cx="73500" cy="58800"/>
          </a:xfrm>
          <a:prstGeom prst="flowChartConnector">
            <a:avLst/>
          </a:prstGeom>
          <a:solidFill>
            <a:srgbClr val="9FD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8205800" y="1826338"/>
            <a:ext cx="73500" cy="58800"/>
          </a:xfrm>
          <a:prstGeom prst="flowChartConnector">
            <a:avLst/>
          </a:prstGeom>
          <a:solidFill>
            <a:srgbClr val="9FD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178550" y="1124988"/>
            <a:ext cx="73500" cy="58800"/>
          </a:xfrm>
          <a:prstGeom prst="flowChartConnector">
            <a:avLst/>
          </a:prstGeom>
          <a:solidFill>
            <a:srgbClr val="9FD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 txBox="1"/>
          <p:nvPr/>
        </p:nvSpPr>
        <p:spPr>
          <a:xfrm>
            <a:off x="992000" y="142288"/>
            <a:ext cx="5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Lato"/>
                <a:ea typeface="Lato"/>
                <a:cs typeface="Lato"/>
                <a:sym typeface="Lato"/>
              </a:rPr>
              <a:t>Nuestra historia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/>
        </p:nvSpPr>
        <p:spPr>
          <a:xfrm>
            <a:off x="992000" y="142288"/>
            <a:ext cx="5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Lato"/>
                <a:ea typeface="Lato"/>
                <a:cs typeface="Lato"/>
                <a:sym typeface="Lato"/>
              </a:rPr>
              <a:t>Nuestra historia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3043638" y="1150075"/>
            <a:ext cx="449700" cy="443700"/>
          </a:xfrm>
          <a:prstGeom prst="ellipse">
            <a:avLst/>
          </a:prstGeom>
          <a:solidFill>
            <a:srgbClr val="EEFF41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35"/>
          <p:cNvCxnSpPr/>
          <p:nvPr/>
        </p:nvCxnSpPr>
        <p:spPr>
          <a:xfrm flipH="1" rot="5400000">
            <a:off x="3805293" y="2871307"/>
            <a:ext cx="5253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8B8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5"/>
          <p:cNvCxnSpPr/>
          <p:nvPr/>
        </p:nvCxnSpPr>
        <p:spPr>
          <a:xfrm>
            <a:off x="207493" y="2611314"/>
            <a:ext cx="310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5"/>
          <p:cNvCxnSpPr/>
          <p:nvPr/>
        </p:nvCxnSpPr>
        <p:spPr>
          <a:xfrm flipH="1" rot="10800000">
            <a:off x="1212747" y="2611312"/>
            <a:ext cx="300" cy="7488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5"/>
          <p:cNvCxnSpPr>
            <a:stCxn id="275" idx="3"/>
            <a:endCxn id="276" idx="1"/>
          </p:cNvCxnSpPr>
          <p:nvPr/>
        </p:nvCxnSpPr>
        <p:spPr>
          <a:xfrm>
            <a:off x="3373565" y="2611235"/>
            <a:ext cx="55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5"/>
          <p:cNvSpPr txBox="1"/>
          <p:nvPr/>
        </p:nvSpPr>
        <p:spPr>
          <a:xfrm>
            <a:off x="18237" y="1290333"/>
            <a:ext cx="165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Evolucionamos la oferta de Sync para dotarla de más productos y servicios financieros fáciles de contratar y desde la App.</a:t>
            </a:r>
            <a:endParaRPr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8" name="Google Shape;278;p35"/>
          <p:cNvCxnSpPr/>
          <p:nvPr/>
        </p:nvCxnSpPr>
        <p:spPr>
          <a:xfrm flipH="1" rot="10800000">
            <a:off x="1888143" y="1617930"/>
            <a:ext cx="9600" cy="9708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9" name="Google Shape;279;p35"/>
          <p:cNvSpPr/>
          <p:nvPr/>
        </p:nvSpPr>
        <p:spPr>
          <a:xfrm>
            <a:off x="1837928" y="2561087"/>
            <a:ext cx="100500" cy="1005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35"/>
          <p:cNvCxnSpPr>
            <a:stCxn id="281" idx="4"/>
          </p:cNvCxnSpPr>
          <p:nvPr/>
        </p:nvCxnSpPr>
        <p:spPr>
          <a:xfrm flipH="1">
            <a:off x="3658031" y="1738029"/>
            <a:ext cx="600" cy="786900"/>
          </a:xfrm>
          <a:prstGeom prst="straightConnector1">
            <a:avLst/>
          </a:prstGeom>
          <a:noFill/>
          <a:ln cap="flat" cmpd="sng" w="9525">
            <a:solidFill>
              <a:srgbClr val="B8B8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2" name="Google Shape;282;p35"/>
          <p:cNvSpPr/>
          <p:nvPr/>
        </p:nvSpPr>
        <p:spPr>
          <a:xfrm>
            <a:off x="4023034" y="2561099"/>
            <a:ext cx="100500" cy="105300"/>
          </a:xfrm>
          <a:prstGeom prst="ellipse">
            <a:avLst/>
          </a:prstGeom>
          <a:solidFill>
            <a:srgbClr val="B8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5"/>
          <p:cNvCxnSpPr/>
          <p:nvPr/>
        </p:nvCxnSpPr>
        <p:spPr>
          <a:xfrm rot="10800000">
            <a:off x="8437746" y="1670717"/>
            <a:ext cx="0" cy="970800"/>
          </a:xfrm>
          <a:prstGeom prst="straightConnector1">
            <a:avLst/>
          </a:prstGeom>
          <a:noFill/>
          <a:ln cap="flat" cmpd="sng" w="9525">
            <a:solidFill>
              <a:srgbClr val="B8B8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4" name="Google Shape;284;p35"/>
          <p:cNvSpPr/>
          <p:nvPr/>
        </p:nvSpPr>
        <p:spPr>
          <a:xfrm>
            <a:off x="5362849" y="2561050"/>
            <a:ext cx="100500" cy="100500"/>
          </a:xfrm>
          <a:prstGeom prst="ellipse">
            <a:avLst/>
          </a:prstGeom>
          <a:solidFill>
            <a:srgbClr val="B8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3" y="1110211"/>
            <a:ext cx="1033845" cy="32421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/>
          <p:nvPr/>
        </p:nvSpPr>
        <p:spPr>
          <a:xfrm>
            <a:off x="15800" y="2440435"/>
            <a:ext cx="987900" cy="341700"/>
          </a:xfrm>
          <a:prstGeom prst="roundRect">
            <a:avLst>
              <a:gd fmla="val 50000" name="adj"/>
            </a:avLst>
          </a:prstGeom>
          <a:solidFill>
            <a:srgbClr val="F9ED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2018 - 2019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662889" y="3368383"/>
            <a:ext cx="12303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Nace Ahorro 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Hey y Tarjeta de Crédito Hey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Productos centrales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8" name="Google Shape;288;p35"/>
          <p:cNvCxnSpPr/>
          <p:nvPr/>
        </p:nvCxnSpPr>
        <p:spPr>
          <a:xfrm rot="10800000">
            <a:off x="1069450" y="1997130"/>
            <a:ext cx="3900" cy="5916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9" name="Google Shape;289;p35"/>
          <p:cNvSpPr/>
          <p:nvPr/>
        </p:nvSpPr>
        <p:spPr>
          <a:xfrm>
            <a:off x="1012624" y="2561101"/>
            <a:ext cx="100500" cy="1053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1162679" y="2561087"/>
            <a:ext cx="100500" cy="1005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137" y="3702388"/>
            <a:ext cx="412060" cy="4120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2011590" y="4097735"/>
            <a:ext cx="103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+ 40,000</a:t>
            </a:r>
            <a:endParaRPr b="1"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Cuentas Hey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3" name="Google Shape;293;p35"/>
          <p:cNvCxnSpPr/>
          <p:nvPr/>
        </p:nvCxnSpPr>
        <p:spPr>
          <a:xfrm flipH="1" rot="10800000">
            <a:off x="2090383" y="2626960"/>
            <a:ext cx="1800" cy="1290000"/>
          </a:xfrm>
          <a:prstGeom prst="bentConnector2">
            <a:avLst/>
          </a:prstGeom>
          <a:noFill/>
          <a:ln cap="flat" cmpd="sng" w="9525">
            <a:solidFill>
              <a:srgbClr val="FFAB4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4" name="Google Shape;294;p35"/>
          <p:cNvSpPr txBox="1"/>
          <p:nvPr/>
        </p:nvSpPr>
        <p:spPr>
          <a:xfrm>
            <a:off x="1863331" y="1473717"/>
            <a:ext cx="154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Presentamos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Hey, Pago </a:t>
            </a:r>
            <a:r>
              <a:rPr lang="es" sz="900">
                <a:latin typeface="Lato"/>
                <a:ea typeface="Lato"/>
                <a:cs typeface="Lato"/>
                <a:sym typeface="Lato"/>
              </a:rPr>
              <a:t>para empresarios</a:t>
            </a:r>
            <a:endParaRPr sz="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2496365" y="2440385"/>
            <a:ext cx="877200" cy="341700"/>
          </a:xfrm>
          <a:prstGeom prst="roundRect">
            <a:avLst>
              <a:gd fmla="val 50000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2020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3735501" y="3555718"/>
            <a:ext cx="85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Lanzamos nuestra 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Lato"/>
                <a:ea typeface="Lato"/>
                <a:cs typeface="Lato"/>
                <a:sym typeface="Lato"/>
              </a:rPr>
              <a:t>App 2.0</a:t>
            </a:r>
            <a:endParaRPr sz="5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4732425" y="3905942"/>
            <a:ext cx="87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Lato"/>
                <a:ea typeface="Lato"/>
                <a:cs typeface="Lato"/>
                <a:sym typeface="Lato"/>
              </a:rPr>
              <a:t>+</a:t>
            </a:r>
            <a:r>
              <a:rPr b="1" lang="es" sz="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s" sz="1100">
                <a:latin typeface="Lato"/>
                <a:ea typeface="Lato"/>
                <a:cs typeface="Lato"/>
                <a:sym typeface="Lato"/>
              </a:rPr>
              <a:t>25,000 </a:t>
            </a:r>
            <a:r>
              <a:rPr b="1" lang="es" sz="800">
                <a:latin typeface="Lato"/>
                <a:ea typeface="Lato"/>
                <a:cs typeface="Lato"/>
                <a:sym typeface="Lato"/>
              </a:rPr>
              <a:t>Tarjetas de Crédito</a:t>
            </a:r>
            <a:endParaRPr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156" y="3230929"/>
            <a:ext cx="341700" cy="34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4466" y="3684545"/>
            <a:ext cx="449638" cy="264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4271034" y="1915907"/>
            <a:ext cx="91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Lato"/>
                <a:ea typeface="Lato"/>
                <a:cs typeface="Lato"/>
                <a:sym typeface="Lato"/>
              </a:rPr>
              <a:t>+ 100,000 </a:t>
            </a:r>
            <a:r>
              <a:rPr b="1" lang="es" sz="800">
                <a:latin typeface="Lato"/>
                <a:ea typeface="Lato"/>
                <a:cs typeface="Lato"/>
                <a:sym typeface="Lato"/>
              </a:rPr>
              <a:t>Usuarios activos</a:t>
            </a:r>
            <a:endParaRPr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4525606" y="1510321"/>
            <a:ext cx="412200" cy="412200"/>
          </a:xfrm>
          <a:prstGeom prst="ellipse">
            <a:avLst/>
          </a:prstGeom>
          <a:solidFill>
            <a:srgbClr val="B8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5"/>
          <p:cNvPicPr preferRelativeResize="0"/>
          <p:nvPr/>
        </p:nvPicPr>
        <p:blipFill rotWithShape="1">
          <a:blip r:embed="rId7">
            <a:alphaModFix/>
          </a:blip>
          <a:srcRect b="18606" l="0" r="0" t="0"/>
          <a:stretch/>
        </p:blipFill>
        <p:spPr>
          <a:xfrm>
            <a:off x="4595800" y="1591271"/>
            <a:ext cx="275574" cy="2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5647524" y="1093532"/>
            <a:ext cx="312000" cy="341700"/>
          </a:xfrm>
          <a:prstGeom prst="ellipse">
            <a:avLst/>
          </a:prstGeom>
          <a:solidFill>
            <a:srgbClr val="B8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5419735" y="1414345"/>
            <a:ext cx="1096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Lato"/>
                <a:ea typeface="Lato"/>
                <a:cs typeface="Lato"/>
                <a:sym typeface="Lato"/>
              </a:rPr>
              <a:t>+ </a:t>
            </a:r>
            <a:r>
              <a:rPr b="1" lang="es" sz="1300">
                <a:latin typeface="Lato"/>
                <a:ea typeface="Lato"/>
                <a:cs typeface="Lato"/>
                <a:sym typeface="Lato"/>
              </a:rPr>
              <a:t>20,000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ato"/>
                <a:ea typeface="Lato"/>
                <a:cs typeface="Lato"/>
                <a:sym typeface="Lato"/>
              </a:rPr>
              <a:t>Cuentas de </a:t>
            </a:r>
            <a:endParaRPr b="1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ato"/>
                <a:ea typeface="Lato"/>
                <a:cs typeface="Lato"/>
                <a:sym typeface="Lato"/>
              </a:rPr>
              <a:t>Ahorro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8">
            <a:alphaModFix/>
          </a:blip>
          <a:srcRect b="19034" l="0" r="0" t="0"/>
          <a:stretch/>
        </p:blipFill>
        <p:spPr>
          <a:xfrm>
            <a:off x="5675357" y="1155224"/>
            <a:ext cx="256256" cy="22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/>
          <p:nvPr/>
        </p:nvSpPr>
        <p:spPr>
          <a:xfrm>
            <a:off x="4518972" y="2561074"/>
            <a:ext cx="100500" cy="100500"/>
          </a:xfrm>
          <a:prstGeom prst="ellipse">
            <a:avLst/>
          </a:prstGeom>
          <a:solidFill>
            <a:srgbClr val="B8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35"/>
          <p:cNvCxnSpPr/>
          <p:nvPr/>
        </p:nvCxnSpPr>
        <p:spPr>
          <a:xfrm flipH="1" rot="10800000">
            <a:off x="5394428" y="1603342"/>
            <a:ext cx="1500" cy="962400"/>
          </a:xfrm>
          <a:prstGeom prst="bentConnector2">
            <a:avLst/>
          </a:prstGeom>
          <a:noFill/>
          <a:ln cap="flat" cmpd="sng" w="9525">
            <a:solidFill>
              <a:srgbClr val="B8B8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7" name="Google Shape;307;p35"/>
          <p:cNvSpPr/>
          <p:nvPr/>
        </p:nvSpPr>
        <p:spPr>
          <a:xfrm>
            <a:off x="3608241" y="2566613"/>
            <a:ext cx="100500" cy="100500"/>
          </a:xfrm>
          <a:prstGeom prst="ellipse">
            <a:avLst/>
          </a:prstGeom>
          <a:solidFill>
            <a:srgbClr val="B8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35"/>
          <p:cNvCxnSpPr/>
          <p:nvPr/>
        </p:nvCxnSpPr>
        <p:spPr>
          <a:xfrm flipH="1" rot="10800000">
            <a:off x="4939230" y="2570945"/>
            <a:ext cx="15600" cy="1113600"/>
          </a:xfrm>
          <a:prstGeom prst="straightConnector1">
            <a:avLst/>
          </a:prstGeom>
          <a:noFill/>
          <a:ln cap="flat" cmpd="sng" w="9525">
            <a:solidFill>
              <a:srgbClr val="B8B8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9" name="Google Shape;309;p35"/>
          <p:cNvSpPr/>
          <p:nvPr/>
        </p:nvSpPr>
        <p:spPr>
          <a:xfrm>
            <a:off x="4904511" y="2561074"/>
            <a:ext cx="100500" cy="100500"/>
          </a:xfrm>
          <a:prstGeom prst="ellipse">
            <a:avLst/>
          </a:prstGeom>
          <a:solidFill>
            <a:srgbClr val="B8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2063011" y="2561087"/>
            <a:ext cx="100500" cy="1005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35"/>
          <p:cNvCxnSpPr/>
          <p:nvPr/>
        </p:nvCxnSpPr>
        <p:spPr>
          <a:xfrm flipH="1" rot="5400000">
            <a:off x="4272509" y="2360014"/>
            <a:ext cx="369600" cy="7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8B8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2" name="Google Shape;312;p35"/>
          <p:cNvSpPr/>
          <p:nvPr/>
        </p:nvSpPr>
        <p:spPr>
          <a:xfrm>
            <a:off x="5647526" y="2440385"/>
            <a:ext cx="877200" cy="341700"/>
          </a:xfrm>
          <a:prstGeom prst="roundRect">
            <a:avLst>
              <a:gd fmla="val 50000" name="adj"/>
            </a:avLst>
          </a:prstGeom>
          <a:solidFill>
            <a:srgbClr val="FB82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2021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394208" y="3717453"/>
            <a:ext cx="73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Tasas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 más altas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6703082" y="2560111"/>
            <a:ext cx="100500" cy="105300"/>
          </a:xfrm>
          <a:prstGeom prst="ellipse">
            <a:avLst/>
          </a:prstGeom>
          <a:solidFill>
            <a:srgbClr val="FB82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5"/>
          <p:cNvCxnSpPr/>
          <p:nvPr/>
        </p:nvCxnSpPr>
        <p:spPr>
          <a:xfrm flipH="1">
            <a:off x="6752691" y="2611311"/>
            <a:ext cx="600" cy="1144200"/>
          </a:xfrm>
          <a:prstGeom prst="straightConnector1">
            <a:avLst/>
          </a:prstGeom>
          <a:noFill/>
          <a:ln cap="flat" cmpd="sng" w="9525">
            <a:solidFill>
              <a:srgbClr val="FB82F1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316" name="Google Shape;31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8930" y="3766907"/>
            <a:ext cx="1094202" cy="137619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/>
          <p:nvPr/>
        </p:nvSpPr>
        <p:spPr>
          <a:xfrm>
            <a:off x="6960891" y="2558684"/>
            <a:ext cx="100500" cy="105300"/>
          </a:xfrm>
          <a:prstGeom prst="ellipse">
            <a:avLst/>
          </a:prstGeom>
          <a:solidFill>
            <a:srgbClr val="FB82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7370761" y="2558684"/>
            <a:ext cx="100500" cy="105300"/>
          </a:xfrm>
          <a:prstGeom prst="ellipse">
            <a:avLst/>
          </a:prstGeom>
          <a:solidFill>
            <a:srgbClr val="FB82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8408902" y="2558684"/>
            <a:ext cx="100500" cy="105300"/>
          </a:xfrm>
          <a:prstGeom prst="ellipse">
            <a:avLst/>
          </a:prstGeom>
          <a:solidFill>
            <a:srgbClr val="FB82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6595389" y="1406025"/>
            <a:ext cx="109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Creamos Hey, 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Shop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Una plataforma de 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compras online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7436167" y="2714523"/>
            <a:ext cx="118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Lanzamos Colección 2021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Compuesta de 5 diseños.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23562" y="3218328"/>
            <a:ext cx="987766" cy="550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5"/>
          <p:cNvCxnSpPr/>
          <p:nvPr/>
        </p:nvCxnSpPr>
        <p:spPr>
          <a:xfrm rot="-5400000">
            <a:off x="6745616" y="2341406"/>
            <a:ext cx="5346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B82F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5"/>
          <p:cNvCxnSpPr/>
          <p:nvPr/>
        </p:nvCxnSpPr>
        <p:spPr>
          <a:xfrm>
            <a:off x="7417426" y="2611262"/>
            <a:ext cx="1200" cy="600300"/>
          </a:xfrm>
          <a:prstGeom prst="straightConnector1">
            <a:avLst/>
          </a:prstGeom>
          <a:noFill/>
          <a:ln cap="flat" cmpd="sng" w="9525">
            <a:solidFill>
              <a:srgbClr val="FB82F1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325" name="Google Shape;325;p35"/>
          <p:cNvSpPr/>
          <p:nvPr/>
        </p:nvSpPr>
        <p:spPr>
          <a:xfrm>
            <a:off x="6974934" y="2089310"/>
            <a:ext cx="72300" cy="57900"/>
          </a:xfrm>
          <a:prstGeom prst="flowChartConnector">
            <a:avLst/>
          </a:prstGeom>
          <a:solidFill>
            <a:srgbClr val="FB82F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5358984" y="1610591"/>
            <a:ext cx="72300" cy="57900"/>
          </a:xfrm>
          <a:prstGeom prst="flowChartConnector">
            <a:avLst/>
          </a:prstGeom>
          <a:solidFill>
            <a:srgbClr val="B8B8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8401197" y="1800658"/>
            <a:ext cx="72300" cy="57900"/>
          </a:xfrm>
          <a:prstGeom prst="flowChartConnector">
            <a:avLst/>
          </a:prstGeom>
          <a:solidFill>
            <a:srgbClr val="FB82F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3622481" y="1680129"/>
            <a:ext cx="72300" cy="57900"/>
          </a:xfrm>
          <a:prstGeom prst="flowChartConnector">
            <a:avLst/>
          </a:prstGeom>
          <a:solidFill>
            <a:srgbClr val="B8B8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4383625" y="2210811"/>
            <a:ext cx="72300" cy="57900"/>
          </a:xfrm>
          <a:prstGeom prst="flowChartConnector">
            <a:avLst/>
          </a:prstGeom>
          <a:solidFill>
            <a:srgbClr val="B8B8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4037065" y="3069934"/>
            <a:ext cx="72300" cy="57900"/>
          </a:xfrm>
          <a:prstGeom prst="flowChartConnector">
            <a:avLst/>
          </a:prstGeom>
          <a:solidFill>
            <a:srgbClr val="B8B8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4908818" y="3561305"/>
            <a:ext cx="72300" cy="57900"/>
          </a:xfrm>
          <a:prstGeom prst="flowChartConnector">
            <a:avLst/>
          </a:prstGeom>
          <a:solidFill>
            <a:srgbClr val="B8B8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2057768" y="3936443"/>
            <a:ext cx="72300" cy="57900"/>
          </a:xfrm>
          <a:prstGeom prst="flowChartConnector">
            <a:avLst/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1026655" y="1995870"/>
            <a:ext cx="72300" cy="57900"/>
          </a:xfrm>
          <a:prstGeom prst="flowChartConnector">
            <a:avLst/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1851959" y="1580019"/>
            <a:ext cx="72300" cy="57900"/>
          </a:xfrm>
          <a:prstGeom prst="flowChartConnector">
            <a:avLst/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1176710" y="3360100"/>
            <a:ext cx="72300" cy="57900"/>
          </a:xfrm>
          <a:prstGeom prst="flowChartConnector">
            <a:avLst/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11">
            <a:alphaModFix/>
          </a:blip>
          <a:srcRect b="25005" l="0" r="11371" t="21161"/>
          <a:stretch/>
        </p:blipFill>
        <p:spPr>
          <a:xfrm>
            <a:off x="3043638" y="1158935"/>
            <a:ext cx="449700" cy="426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6" name="Google Shape;336;p35"/>
          <p:cNvPicPr preferRelativeResize="0"/>
          <p:nvPr/>
        </p:nvPicPr>
        <p:blipFill rotWithShape="1">
          <a:blip r:embed="rId12">
            <a:alphaModFix/>
          </a:blip>
          <a:srcRect b="0" l="28949" r="22802" t="0"/>
          <a:stretch/>
        </p:blipFill>
        <p:spPr>
          <a:xfrm>
            <a:off x="7018126" y="1043564"/>
            <a:ext cx="188155" cy="41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 rotWithShape="1">
          <a:blip r:embed="rId13">
            <a:alphaModFix/>
          </a:blip>
          <a:srcRect b="0" l="12194" r="67475" t="0"/>
          <a:stretch/>
        </p:blipFill>
        <p:spPr>
          <a:xfrm>
            <a:off x="6830309" y="1043564"/>
            <a:ext cx="188155" cy="41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 rotWithShape="1">
          <a:blip r:embed="rId14">
            <a:alphaModFix/>
          </a:blip>
          <a:srcRect b="0" l="42909" r="21524" t="0"/>
          <a:stretch/>
        </p:blipFill>
        <p:spPr>
          <a:xfrm>
            <a:off x="7206281" y="1043566"/>
            <a:ext cx="195777" cy="41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 rotWithShape="1">
          <a:blip r:embed="rId15">
            <a:alphaModFix/>
          </a:blip>
          <a:srcRect b="0" l="26144" r="26139" t="0"/>
          <a:stretch/>
        </p:blipFill>
        <p:spPr>
          <a:xfrm>
            <a:off x="6642799" y="1043565"/>
            <a:ext cx="188152" cy="41205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/>
        </p:nvSpPr>
        <p:spPr>
          <a:xfrm>
            <a:off x="7717703" y="1388462"/>
            <a:ext cx="1383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Lanzamos Acciones 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y fondos de inversión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+ Oferta 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5"/>
          <p:cNvSpPr/>
          <p:nvPr/>
        </p:nvSpPr>
        <p:spPr>
          <a:xfrm>
            <a:off x="8928524" y="2440435"/>
            <a:ext cx="312000" cy="341700"/>
          </a:xfrm>
          <a:prstGeom prst="roundRect">
            <a:avLst>
              <a:gd fmla="val 50000" name="adj"/>
            </a:avLst>
          </a:prstGeom>
          <a:solidFill>
            <a:srgbClr val="C2F8FF">
              <a:alpha val="62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3458801" y="828550"/>
            <a:ext cx="1383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Nos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independizamos 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de Banregio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ato"/>
                <a:ea typeface="Lato"/>
                <a:cs typeface="Lato"/>
                <a:sym typeface="Lato"/>
              </a:rPr>
              <a:t>Asume la dirección</a:t>
            </a:r>
            <a:endParaRPr b="1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ato"/>
                <a:ea typeface="Lato"/>
                <a:cs typeface="Lato"/>
                <a:sym typeface="Lato"/>
              </a:rPr>
              <a:t> de Hey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/>
        </p:nvSpPr>
        <p:spPr>
          <a:xfrm>
            <a:off x="992000" y="142288"/>
            <a:ext cx="5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Lato"/>
                <a:ea typeface="Lato"/>
                <a:cs typeface="Lato"/>
                <a:sym typeface="Lato"/>
              </a:rPr>
              <a:t>Nuestra historia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178550" y="1124988"/>
            <a:ext cx="73500" cy="58800"/>
          </a:xfrm>
          <a:prstGeom prst="flowChartConnector">
            <a:avLst/>
          </a:prstGeom>
          <a:solidFill>
            <a:srgbClr val="9FD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2367638" y="3778050"/>
            <a:ext cx="641400" cy="626700"/>
          </a:xfrm>
          <a:prstGeom prst="ellipse">
            <a:avLst/>
          </a:prstGeom>
          <a:solidFill>
            <a:srgbClr val="EEFF41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36"/>
          <p:cNvCxnSpPr/>
          <p:nvPr/>
        </p:nvCxnSpPr>
        <p:spPr>
          <a:xfrm flipH="1" rot="10800000">
            <a:off x="1061800" y="2870297"/>
            <a:ext cx="7745700" cy="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36"/>
          <p:cNvCxnSpPr>
            <a:stCxn id="351" idx="0"/>
          </p:cNvCxnSpPr>
          <p:nvPr/>
        </p:nvCxnSpPr>
        <p:spPr>
          <a:xfrm rot="10800000">
            <a:off x="1190650" y="1790760"/>
            <a:ext cx="6000" cy="1036200"/>
          </a:xfrm>
          <a:prstGeom prst="straightConnector1">
            <a:avLst/>
          </a:prstGeom>
          <a:noFill/>
          <a:ln cap="flat" cmpd="sng" w="9525">
            <a:solidFill>
              <a:srgbClr val="EEFF41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351" name="Google Shape;351;p36"/>
          <p:cNvSpPr/>
          <p:nvPr/>
        </p:nvSpPr>
        <p:spPr>
          <a:xfrm>
            <a:off x="1145650" y="2826960"/>
            <a:ext cx="102000" cy="102000"/>
          </a:xfrm>
          <a:prstGeom prst="ellips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2053975" y="2826972"/>
            <a:ext cx="102000" cy="106800"/>
          </a:xfrm>
          <a:prstGeom prst="ellips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36"/>
          <p:cNvCxnSpPr>
            <a:endCxn id="354" idx="4"/>
          </p:cNvCxnSpPr>
          <p:nvPr/>
        </p:nvCxnSpPr>
        <p:spPr>
          <a:xfrm flipH="1" rot="10800000">
            <a:off x="1514975" y="2931347"/>
            <a:ext cx="9600" cy="1005900"/>
          </a:xfrm>
          <a:prstGeom prst="straightConnector1">
            <a:avLst/>
          </a:prstGeom>
          <a:noFill/>
          <a:ln cap="flat" cmpd="sng" w="9525">
            <a:solidFill>
              <a:srgbClr val="EEFF41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354" name="Google Shape;354;p36"/>
          <p:cNvSpPr/>
          <p:nvPr/>
        </p:nvSpPr>
        <p:spPr>
          <a:xfrm>
            <a:off x="1473575" y="2824547"/>
            <a:ext cx="102000" cy="106800"/>
          </a:xfrm>
          <a:prstGeom prst="ellips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1957700" y="3350322"/>
            <a:ext cx="144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Puntos Hey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Tangibilizar la marca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6" name="Google Shape;356;p36"/>
          <p:cNvCxnSpPr>
            <a:endCxn id="357" idx="4"/>
          </p:cNvCxnSpPr>
          <p:nvPr/>
        </p:nvCxnSpPr>
        <p:spPr>
          <a:xfrm rot="10800000">
            <a:off x="2680625" y="2951985"/>
            <a:ext cx="5400" cy="496200"/>
          </a:xfrm>
          <a:prstGeom prst="straightConnector1">
            <a:avLst/>
          </a:prstGeom>
          <a:noFill/>
          <a:ln cap="flat" cmpd="sng" w="9525">
            <a:solidFill>
              <a:srgbClr val="EEFF41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357" name="Google Shape;357;p36"/>
          <p:cNvSpPr/>
          <p:nvPr/>
        </p:nvSpPr>
        <p:spPr>
          <a:xfrm>
            <a:off x="2629625" y="2845185"/>
            <a:ext cx="102000" cy="106800"/>
          </a:xfrm>
          <a:prstGeom prst="ellips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 flipH="1" rot="10800000">
            <a:off x="3249103" y="1581284"/>
            <a:ext cx="8400" cy="1329600"/>
          </a:xfrm>
          <a:prstGeom prst="straightConnector1">
            <a:avLst/>
          </a:prstGeom>
          <a:noFill/>
          <a:ln cap="flat" cmpd="sng" w="9525">
            <a:solidFill>
              <a:srgbClr val="EEFF41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359" name="Google Shape;359;p36"/>
          <p:cNvSpPr/>
          <p:nvPr/>
        </p:nvSpPr>
        <p:spPr>
          <a:xfrm>
            <a:off x="3202618" y="2814176"/>
            <a:ext cx="102000" cy="102000"/>
          </a:xfrm>
          <a:prstGeom prst="ellips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283025" y="2698547"/>
            <a:ext cx="778800" cy="347100"/>
          </a:xfrm>
          <a:prstGeom prst="round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ato"/>
                <a:ea typeface="Lato"/>
                <a:cs typeface="Lato"/>
                <a:sym typeface="Lato"/>
              </a:rPr>
              <a:t>2022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6"/>
          <p:cNvSpPr/>
          <p:nvPr/>
        </p:nvSpPr>
        <p:spPr>
          <a:xfrm>
            <a:off x="4010200" y="2695547"/>
            <a:ext cx="778800" cy="347100"/>
          </a:xfrm>
          <a:prstGeom prst="roundRect">
            <a:avLst>
              <a:gd fmla="val 50000" name="adj"/>
            </a:avLst>
          </a:prstGeom>
          <a:solidFill>
            <a:srgbClr val="00D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Lato"/>
                <a:ea typeface="Lato"/>
                <a:cs typeface="Lato"/>
                <a:sym typeface="Lato"/>
              </a:rPr>
              <a:t>2023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6"/>
          <p:cNvSpPr/>
          <p:nvPr/>
        </p:nvSpPr>
        <p:spPr>
          <a:xfrm>
            <a:off x="5232800" y="2824560"/>
            <a:ext cx="102000" cy="106800"/>
          </a:xfrm>
          <a:prstGeom prst="ellipse">
            <a:avLst/>
          </a:prstGeom>
          <a:solidFill>
            <a:srgbClr val="04D172"/>
          </a:solidFill>
          <a:ln cap="flat" cmpd="sng" w="9525">
            <a:solidFill>
              <a:srgbClr val="04D1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36"/>
          <p:cNvCxnSpPr/>
          <p:nvPr/>
        </p:nvCxnSpPr>
        <p:spPr>
          <a:xfrm flipH="1" rot="10800000">
            <a:off x="5283500" y="2931350"/>
            <a:ext cx="600" cy="387600"/>
          </a:xfrm>
          <a:prstGeom prst="straightConnector1">
            <a:avLst/>
          </a:prstGeom>
          <a:noFill/>
          <a:ln cap="flat" cmpd="sng" w="9525">
            <a:solidFill>
              <a:srgbClr val="04D172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364" name="Google Shape;364;p36"/>
          <p:cNvSpPr/>
          <p:nvPr/>
        </p:nvSpPr>
        <p:spPr>
          <a:xfrm>
            <a:off x="5997200" y="2826960"/>
            <a:ext cx="102000" cy="106800"/>
          </a:xfrm>
          <a:prstGeom prst="ellipse">
            <a:avLst/>
          </a:prstGeom>
          <a:solidFill>
            <a:srgbClr val="04D172"/>
          </a:solidFill>
          <a:ln cap="flat" cmpd="sng" w="9525">
            <a:solidFill>
              <a:srgbClr val="04D1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36"/>
          <p:cNvCxnSpPr/>
          <p:nvPr/>
        </p:nvCxnSpPr>
        <p:spPr>
          <a:xfrm flipH="1">
            <a:off x="6048600" y="2190750"/>
            <a:ext cx="9300" cy="614400"/>
          </a:xfrm>
          <a:prstGeom prst="straightConnector1">
            <a:avLst/>
          </a:prstGeom>
          <a:noFill/>
          <a:ln cap="flat" cmpd="sng" w="9525">
            <a:solidFill>
              <a:srgbClr val="04D172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366" name="Google Shape;366;p36"/>
          <p:cNvSpPr/>
          <p:nvPr/>
        </p:nvSpPr>
        <p:spPr>
          <a:xfrm>
            <a:off x="7040900" y="2824560"/>
            <a:ext cx="102000" cy="106800"/>
          </a:xfrm>
          <a:prstGeom prst="ellipse">
            <a:avLst/>
          </a:prstGeom>
          <a:solidFill>
            <a:srgbClr val="04D172"/>
          </a:solidFill>
          <a:ln cap="flat" cmpd="sng" w="9525">
            <a:solidFill>
              <a:srgbClr val="04D1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36"/>
          <p:cNvCxnSpPr>
            <a:endCxn id="366" idx="4"/>
          </p:cNvCxnSpPr>
          <p:nvPr/>
        </p:nvCxnSpPr>
        <p:spPr>
          <a:xfrm rot="10800000">
            <a:off x="7091900" y="2931360"/>
            <a:ext cx="7800" cy="853800"/>
          </a:xfrm>
          <a:prstGeom prst="straightConnector1">
            <a:avLst/>
          </a:prstGeom>
          <a:noFill/>
          <a:ln cap="flat" cmpd="sng" w="9525">
            <a:solidFill>
              <a:srgbClr val="04D172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368" name="Google Shape;368;p36"/>
          <p:cNvSpPr/>
          <p:nvPr/>
        </p:nvSpPr>
        <p:spPr>
          <a:xfrm>
            <a:off x="8084600" y="2826960"/>
            <a:ext cx="102000" cy="106800"/>
          </a:xfrm>
          <a:prstGeom prst="ellipse">
            <a:avLst/>
          </a:prstGeom>
          <a:solidFill>
            <a:srgbClr val="04D172"/>
          </a:solidFill>
          <a:ln cap="flat" cmpd="sng" w="9525">
            <a:solidFill>
              <a:srgbClr val="04D1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Google Shape;369;p36"/>
          <p:cNvCxnSpPr/>
          <p:nvPr/>
        </p:nvCxnSpPr>
        <p:spPr>
          <a:xfrm>
            <a:off x="8133850" y="1604425"/>
            <a:ext cx="1800" cy="1221900"/>
          </a:xfrm>
          <a:prstGeom prst="straightConnector1">
            <a:avLst/>
          </a:prstGeom>
          <a:noFill/>
          <a:ln cap="flat" cmpd="sng" w="9525">
            <a:solidFill>
              <a:srgbClr val="04D172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370" name="Google Shape;370;p36"/>
          <p:cNvSpPr txBox="1"/>
          <p:nvPr/>
        </p:nvSpPr>
        <p:spPr>
          <a:xfrm>
            <a:off x="500800" y="1128800"/>
            <a:ext cx="108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Lanzamos TDC con </a:t>
            </a:r>
            <a:r>
              <a:rPr b="1" lang="es" sz="1000">
                <a:latin typeface="Lato"/>
                <a:ea typeface="Lato"/>
                <a:cs typeface="Lato"/>
                <a:sym typeface="Lato"/>
              </a:rPr>
              <a:t>*Garantía</a:t>
            </a:r>
            <a:endParaRPr b="1"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Una tarjeta especial *mejorar  su historial crediticio.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1879225" y="1772150"/>
            <a:ext cx="92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Lato"/>
                <a:ea typeface="Lato"/>
                <a:cs typeface="Lato"/>
                <a:sym typeface="Lato"/>
              </a:rPr>
              <a:t>+23 mil puntos </a:t>
            </a:r>
            <a:r>
              <a:rPr lang="es" sz="700">
                <a:latin typeface="Lato"/>
                <a:ea typeface="Lato"/>
                <a:cs typeface="Lato"/>
                <a:sym typeface="Lato"/>
              </a:rPr>
              <a:t>para manejar tu dinero</a:t>
            </a:r>
            <a:endParaRPr sz="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3424350" y="3899150"/>
            <a:ext cx="921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Lanzamos colección 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Pop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inspirada en la cultura pop y los medios digitales.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2917863" y="900200"/>
            <a:ext cx="167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Lanzamos colección Cosmos</a:t>
            </a:r>
            <a:endParaRPr b="1"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Una colección inspirada en la frontera entre lo digital y lo físico, 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990" y="1553900"/>
            <a:ext cx="855511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478" y="1536207"/>
            <a:ext cx="473028" cy="2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500" y="1509038"/>
            <a:ext cx="303108" cy="2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5540650" y="1520175"/>
            <a:ext cx="108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Se inaugura,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Hey, Fan Shop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Lato"/>
                <a:ea typeface="Lato"/>
                <a:cs typeface="Lato"/>
                <a:sym typeface="Lato"/>
              </a:rPr>
              <a:t>Masaryk 25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Tienda de Experiencias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7713" y="3816513"/>
            <a:ext cx="641274" cy="5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/>
          <p:nvPr/>
        </p:nvSpPr>
        <p:spPr>
          <a:xfrm>
            <a:off x="1069450" y="3951700"/>
            <a:ext cx="103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Hasta 9% en Inversión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tasas competitivas para crecer su dinero.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0" name="Google Shape;380;p36"/>
          <p:cNvCxnSpPr/>
          <p:nvPr/>
        </p:nvCxnSpPr>
        <p:spPr>
          <a:xfrm rot="10800000">
            <a:off x="2095603" y="2285984"/>
            <a:ext cx="10500" cy="624900"/>
          </a:xfrm>
          <a:prstGeom prst="straightConnector1">
            <a:avLst/>
          </a:prstGeom>
          <a:noFill/>
          <a:ln cap="flat" cmpd="sng" w="9525">
            <a:solidFill>
              <a:srgbClr val="EEFF41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381" name="Google Shape;381;p36"/>
          <p:cNvPicPr preferRelativeResize="0"/>
          <p:nvPr/>
        </p:nvPicPr>
        <p:blipFill rotWithShape="1">
          <a:blip r:embed="rId7">
            <a:alphaModFix/>
          </a:blip>
          <a:srcRect b="35361" l="-356" r="-4465" t="7411"/>
          <a:stretch/>
        </p:blipFill>
        <p:spPr>
          <a:xfrm>
            <a:off x="5712225" y="965452"/>
            <a:ext cx="515100" cy="60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9100" y="4175450"/>
            <a:ext cx="661800" cy="56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3" name="Google Shape;383;p36"/>
          <p:cNvSpPr txBox="1"/>
          <p:nvPr/>
        </p:nvSpPr>
        <p:spPr>
          <a:xfrm>
            <a:off x="4822575" y="3454400"/>
            <a:ext cx="10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0000"/>
                </a:solidFill>
              </a:rPr>
              <a:t>Crédito personal Hey: on demand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34343"/>
                </a:solidFill>
              </a:rPr>
              <a:t>F</a:t>
            </a:r>
            <a:r>
              <a:rPr lang="es" sz="700">
                <a:solidFill>
                  <a:srgbClr val="434343"/>
                </a:solidFill>
              </a:rPr>
              <a:t>acilidad de contratar Crédito Personal Hey por medio de la app.</a:t>
            </a:r>
            <a:endParaRPr sz="700">
              <a:solidFill>
                <a:srgbClr val="434343"/>
              </a:solidFill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6811650" y="3905500"/>
            <a:ext cx="108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+580,000</a:t>
            </a:r>
            <a:endParaRPr sz="1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2D2D2D"/>
                </a:solidFill>
              </a:rPr>
              <a:t>Clientes activos </a:t>
            </a:r>
            <a:r>
              <a:rPr baseline="30000" lang="es" sz="800">
                <a:solidFill>
                  <a:srgbClr val="2D2D2D"/>
                </a:solidFill>
              </a:rPr>
              <a:t>1</a:t>
            </a:r>
            <a:r>
              <a:rPr lang="es" sz="800">
                <a:solidFill>
                  <a:srgbClr val="2D2D2D"/>
                </a:solidFill>
              </a:rPr>
              <a:t> </a:t>
            </a:r>
            <a:endParaRPr sz="800">
              <a:solidFill>
                <a:srgbClr val="2D2D2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2D2D2D"/>
                </a:solidFill>
              </a:rPr>
              <a:t>del segmento de </a:t>
            </a:r>
            <a:endParaRPr sz="800">
              <a:solidFill>
                <a:srgbClr val="2D2D2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2D2D2D"/>
                </a:solidFill>
              </a:rPr>
              <a:t>personas.</a:t>
            </a:r>
            <a:endParaRPr sz="800">
              <a:solidFill>
                <a:srgbClr val="BDBDBD"/>
              </a:solidFill>
            </a:endParaRPr>
          </a:p>
        </p:txBody>
      </p:sp>
      <p:pic>
        <p:nvPicPr>
          <p:cNvPr id="385" name="Google Shape;385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5801" y="3979750"/>
            <a:ext cx="303101" cy="303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36"/>
          <p:cNvCxnSpPr>
            <a:endCxn id="387" idx="4"/>
          </p:cNvCxnSpPr>
          <p:nvPr/>
        </p:nvCxnSpPr>
        <p:spPr>
          <a:xfrm flipH="1" rot="10800000">
            <a:off x="3724775" y="2931347"/>
            <a:ext cx="9600" cy="1005900"/>
          </a:xfrm>
          <a:prstGeom prst="straightConnector1">
            <a:avLst/>
          </a:prstGeom>
          <a:noFill/>
          <a:ln cap="flat" cmpd="sng" w="9525">
            <a:solidFill>
              <a:srgbClr val="EEFF41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387" name="Google Shape;387;p36"/>
          <p:cNvSpPr/>
          <p:nvPr/>
        </p:nvSpPr>
        <p:spPr>
          <a:xfrm>
            <a:off x="3683375" y="2824547"/>
            <a:ext cx="102000" cy="106800"/>
          </a:xfrm>
          <a:prstGeom prst="ellips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0351" y="901797"/>
            <a:ext cx="303101" cy="30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55850" y="1681175"/>
            <a:ext cx="515100" cy="38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 rotWithShape="1">
          <a:blip r:embed="rId12">
            <a:alphaModFix/>
          </a:blip>
          <a:srcRect b="6255" l="12115" r="12115" t="6255"/>
          <a:stretch/>
        </p:blipFill>
        <p:spPr>
          <a:xfrm>
            <a:off x="8355850" y="1052602"/>
            <a:ext cx="641400" cy="47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1" name="Google Shape;391;p36"/>
          <p:cNvSpPr txBox="1"/>
          <p:nvPr/>
        </p:nvSpPr>
        <p:spPr>
          <a:xfrm>
            <a:off x="7054750" y="1062775"/>
            <a:ext cx="119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Lato"/>
                <a:ea typeface="Lato"/>
                <a:cs typeface="Lato"/>
                <a:sym typeface="Lato"/>
              </a:rPr>
              <a:t>Nueva app, </a:t>
            </a:r>
            <a:r>
              <a:rPr lang="es" sz="900">
                <a:latin typeface="Lato"/>
                <a:ea typeface="Lato"/>
                <a:cs typeface="Lato"/>
                <a:sym typeface="Lato"/>
              </a:rPr>
              <a:t>tarjetas diseñadas por clientes.</a:t>
            </a:r>
            <a:endParaRPr sz="7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/>
        </p:nvSpPr>
        <p:spPr>
          <a:xfrm>
            <a:off x="1024375" y="121425"/>
            <a:ext cx="5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Lato"/>
                <a:ea typeface="Lato"/>
                <a:cs typeface="Lato"/>
                <a:sym typeface="Lato"/>
              </a:rPr>
              <a:t>Ecosistema de soluciones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p37" title="Gráfico"/>
          <p:cNvPicPr preferRelativeResize="0"/>
          <p:nvPr/>
        </p:nvPicPr>
        <p:blipFill rotWithShape="1">
          <a:blip r:embed="rId3">
            <a:alphaModFix/>
          </a:blip>
          <a:srcRect b="0" l="5849" r="31454" t="0"/>
          <a:stretch/>
        </p:blipFill>
        <p:spPr>
          <a:xfrm>
            <a:off x="5166950" y="1037950"/>
            <a:ext cx="3465300" cy="344009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8" name="Google Shape;398;p37"/>
          <p:cNvSpPr/>
          <p:nvPr/>
        </p:nvSpPr>
        <p:spPr>
          <a:xfrm flipH="1" rot="2401553">
            <a:off x="5096473" y="939737"/>
            <a:ext cx="3606249" cy="3653343"/>
          </a:xfrm>
          <a:prstGeom prst="arc">
            <a:avLst>
              <a:gd fmla="val 1738294" name="adj1"/>
              <a:gd fmla="val 2624243" name="adj2"/>
            </a:avLst>
          </a:prstGeom>
          <a:noFill/>
          <a:ln cap="flat" cmpd="sng" w="38100">
            <a:solidFill>
              <a:srgbClr val="F7E3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7"/>
          <p:cNvSpPr/>
          <p:nvPr/>
        </p:nvSpPr>
        <p:spPr>
          <a:xfrm flipH="1" rot="2401553">
            <a:off x="5096473" y="939737"/>
            <a:ext cx="3606249" cy="3653343"/>
          </a:xfrm>
          <a:prstGeom prst="arc">
            <a:avLst>
              <a:gd fmla="val 21565651" name="adj1"/>
              <a:gd fmla="val 1594041" name="adj2"/>
            </a:avLst>
          </a:prstGeom>
          <a:noFill/>
          <a:ln cap="flat" cmpd="sng" w="38100">
            <a:solidFill>
              <a:srgbClr val="AAA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7"/>
          <p:cNvSpPr/>
          <p:nvPr/>
        </p:nvSpPr>
        <p:spPr>
          <a:xfrm flipH="1" rot="2401553">
            <a:off x="5096473" y="939737"/>
            <a:ext cx="3606249" cy="3653343"/>
          </a:xfrm>
          <a:prstGeom prst="arc">
            <a:avLst>
              <a:gd fmla="val 18650641" name="adj1"/>
              <a:gd fmla="val 21313660" name="adj2"/>
            </a:avLst>
          </a:prstGeom>
          <a:noFill/>
          <a:ln cap="flat" cmpd="sng" w="38100">
            <a:solidFill>
              <a:srgbClr val="BDFF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7"/>
          <p:cNvSpPr/>
          <p:nvPr/>
        </p:nvSpPr>
        <p:spPr>
          <a:xfrm flipH="1" rot="2401553">
            <a:off x="5130500" y="939846"/>
            <a:ext cx="3606249" cy="3653343"/>
          </a:xfrm>
          <a:prstGeom prst="arc">
            <a:avLst>
              <a:gd fmla="val 12327201" name="adj1"/>
              <a:gd fmla="val 18659430" name="adj2"/>
            </a:avLst>
          </a:prstGeom>
          <a:noFill/>
          <a:ln cap="flat" cmpd="sng" w="38100">
            <a:solidFill>
              <a:srgbClr val="FFC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7"/>
          <p:cNvSpPr/>
          <p:nvPr/>
        </p:nvSpPr>
        <p:spPr>
          <a:xfrm flipH="1" rot="2401553">
            <a:off x="5130500" y="939737"/>
            <a:ext cx="3606249" cy="3653343"/>
          </a:xfrm>
          <a:prstGeom prst="arc">
            <a:avLst>
              <a:gd fmla="val 6452215" name="adj1"/>
              <a:gd fmla="val 12171035" name="adj2"/>
            </a:avLst>
          </a:prstGeom>
          <a:noFill/>
          <a:ln cap="flat" cmpd="sng" w="38100">
            <a:solidFill>
              <a:srgbClr val="FFC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7"/>
          <p:cNvSpPr/>
          <p:nvPr/>
        </p:nvSpPr>
        <p:spPr>
          <a:xfrm flipH="1" rot="2401553">
            <a:off x="5096473" y="939737"/>
            <a:ext cx="3606249" cy="3653343"/>
          </a:xfrm>
          <a:prstGeom prst="arc">
            <a:avLst>
              <a:gd fmla="val 2719540" name="adj1"/>
              <a:gd fmla="val 6223652" name="adj2"/>
            </a:avLst>
          </a:prstGeom>
          <a:noFill/>
          <a:ln cap="flat" cmpd="sng" w="38100">
            <a:solidFill>
              <a:srgbClr val="78E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 rot="-5061401">
            <a:off x="6670272" y="1305551"/>
            <a:ext cx="838966" cy="265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Débito</a:t>
            </a:r>
            <a:endParaRPr sz="700"/>
          </a:p>
        </p:txBody>
      </p:sp>
      <p:sp>
        <p:nvSpPr>
          <p:cNvPr id="405" name="Google Shape;405;p37"/>
          <p:cNvSpPr txBox="1"/>
          <p:nvPr/>
        </p:nvSpPr>
        <p:spPr>
          <a:xfrm rot="-4299740">
            <a:off x="6977200" y="1345244"/>
            <a:ext cx="838163" cy="266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Ahorro</a:t>
            </a:r>
            <a:endParaRPr sz="700"/>
          </a:p>
        </p:txBody>
      </p:sp>
      <p:sp>
        <p:nvSpPr>
          <p:cNvPr id="406" name="Google Shape;406;p37"/>
          <p:cNvSpPr txBox="1"/>
          <p:nvPr/>
        </p:nvSpPr>
        <p:spPr>
          <a:xfrm rot="-3152736">
            <a:off x="7253970" y="1610372"/>
            <a:ext cx="835183" cy="267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Inversión</a:t>
            </a:r>
            <a:endParaRPr sz="700"/>
          </a:p>
        </p:txBody>
      </p:sp>
      <p:sp>
        <p:nvSpPr>
          <p:cNvPr id="407" name="Google Shape;407;p37"/>
          <p:cNvSpPr txBox="1"/>
          <p:nvPr/>
        </p:nvSpPr>
        <p:spPr>
          <a:xfrm rot="-2566970">
            <a:off x="7510530" y="1845649"/>
            <a:ext cx="833454" cy="267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TDC</a:t>
            </a:r>
            <a:endParaRPr sz="700"/>
          </a:p>
        </p:txBody>
      </p:sp>
      <p:sp>
        <p:nvSpPr>
          <p:cNvPr id="408" name="Google Shape;408;p37"/>
          <p:cNvSpPr txBox="1"/>
          <p:nvPr/>
        </p:nvSpPr>
        <p:spPr>
          <a:xfrm rot="-1307244">
            <a:off x="7631762" y="2167835"/>
            <a:ext cx="911727" cy="269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Crédito Personal</a:t>
            </a:r>
            <a:endParaRPr sz="700"/>
          </a:p>
        </p:txBody>
      </p:sp>
      <p:sp>
        <p:nvSpPr>
          <p:cNvPr id="409" name="Google Shape;409;p37"/>
          <p:cNvSpPr txBox="1"/>
          <p:nvPr/>
        </p:nvSpPr>
        <p:spPr>
          <a:xfrm rot="-494137">
            <a:off x="7701217" y="2472027"/>
            <a:ext cx="829353" cy="269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Crédito de Auto</a:t>
            </a:r>
            <a:endParaRPr sz="700"/>
          </a:p>
        </p:txBody>
      </p:sp>
      <p:sp>
        <p:nvSpPr>
          <p:cNvPr id="410" name="Google Shape;410;p37"/>
          <p:cNvSpPr txBox="1"/>
          <p:nvPr/>
        </p:nvSpPr>
        <p:spPr>
          <a:xfrm rot="465468">
            <a:off x="7671829" y="2818840"/>
            <a:ext cx="946765" cy="269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Crédito Hipotecario</a:t>
            </a:r>
            <a:endParaRPr sz="700"/>
          </a:p>
        </p:txBody>
      </p:sp>
      <p:sp>
        <p:nvSpPr>
          <p:cNvPr id="411" name="Google Shape;411;p37"/>
          <p:cNvSpPr txBox="1"/>
          <p:nvPr/>
        </p:nvSpPr>
        <p:spPr>
          <a:xfrm rot="1387675">
            <a:off x="7635111" y="3217346"/>
            <a:ext cx="830225" cy="26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Débito</a:t>
            </a:r>
            <a:endParaRPr sz="700"/>
          </a:p>
        </p:txBody>
      </p:sp>
      <p:sp>
        <p:nvSpPr>
          <p:cNvPr id="412" name="Google Shape;412;p37"/>
          <p:cNvSpPr txBox="1"/>
          <p:nvPr/>
        </p:nvSpPr>
        <p:spPr>
          <a:xfrm rot="2732422">
            <a:off x="7435079" y="3468928"/>
            <a:ext cx="832231" cy="268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Inversión</a:t>
            </a:r>
            <a:endParaRPr sz="700"/>
          </a:p>
        </p:txBody>
      </p:sp>
      <p:sp>
        <p:nvSpPr>
          <p:cNvPr id="413" name="Google Shape;413;p37"/>
          <p:cNvSpPr txBox="1"/>
          <p:nvPr/>
        </p:nvSpPr>
        <p:spPr>
          <a:xfrm rot="3554237">
            <a:off x="7174489" y="3700011"/>
            <a:ext cx="835803" cy="267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TDCE</a:t>
            </a:r>
            <a:endParaRPr sz="700"/>
          </a:p>
        </p:txBody>
      </p:sp>
      <p:sp>
        <p:nvSpPr>
          <p:cNvPr id="414" name="Google Shape;414;p37"/>
          <p:cNvSpPr txBox="1"/>
          <p:nvPr/>
        </p:nvSpPr>
        <p:spPr>
          <a:xfrm rot="4518395">
            <a:off x="6814571" y="3845306"/>
            <a:ext cx="837385" cy="266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Crédito Simple</a:t>
            </a:r>
            <a:endParaRPr sz="700"/>
          </a:p>
        </p:txBody>
      </p:sp>
      <p:sp>
        <p:nvSpPr>
          <p:cNvPr id="415" name="Google Shape;415;p37"/>
          <p:cNvSpPr txBox="1"/>
          <p:nvPr/>
        </p:nvSpPr>
        <p:spPr>
          <a:xfrm rot="-5394118">
            <a:off x="6341665" y="3896628"/>
            <a:ext cx="1052102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Crédito Revolvente</a:t>
            </a:r>
            <a:endParaRPr sz="700"/>
          </a:p>
        </p:txBody>
      </p:sp>
      <p:sp>
        <p:nvSpPr>
          <p:cNvPr id="416" name="Google Shape;416;p37"/>
          <p:cNvSpPr txBox="1"/>
          <p:nvPr/>
        </p:nvSpPr>
        <p:spPr>
          <a:xfrm rot="-4656803">
            <a:off x="6163549" y="3914133"/>
            <a:ext cx="839133" cy="2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Seguros</a:t>
            </a:r>
            <a:endParaRPr sz="700"/>
          </a:p>
        </p:txBody>
      </p:sp>
      <p:sp>
        <p:nvSpPr>
          <p:cNvPr id="417" name="Google Shape;417;p37"/>
          <p:cNvSpPr txBox="1"/>
          <p:nvPr/>
        </p:nvSpPr>
        <p:spPr>
          <a:xfrm rot="2815796">
            <a:off x="5612916" y="1580083"/>
            <a:ext cx="837760" cy="266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Capitales</a:t>
            </a:r>
            <a:endParaRPr sz="700"/>
          </a:p>
        </p:txBody>
      </p:sp>
      <p:sp>
        <p:nvSpPr>
          <p:cNvPr id="418" name="Google Shape;418;p37"/>
          <p:cNvSpPr txBox="1"/>
          <p:nvPr/>
        </p:nvSpPr>
        <p:spPr>
          <a:xfrm rot="3991413">
            <a:off x="5956687" y="1392596"/>
            <a:ext cx="836655" cy="267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Fondos de Inv.</a:t>
            </a:r>
            <a:endParaRPr sz="700"/>
          </a:p>
        </p:txBody>
      </p:sp>
      <p:sp>
        <p:nvSpPr>
          <p:cNvPr id="419" name="Google Shape;419;p37"/>
          <p:cNvSpPr txBox="1"/>
          <p:nvPr/>
        </p:nvSpPr>
        <p:spPr>
          <a:xfrm rot="5159106">
            <a:off x="8212344" y="2440309"/>
            <a:ext cx="1246860" cy="266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Banca Personas</a:t>
            </a:r>
            <a:endParaRPr sz="1000"/>
          </a:p>
        </p:txBody>
      </p:sp>
      <p:sp>
        <p:nvSpPr>
          <p:cNvPr id="420" name="Google Shape;420;p37"/>
          <p:cNvSpPr txBox="1"/>
          <p:nvPr/>
        </p:nvSpPr>
        <p:spPr>
          <a:xfrm rot="-1599598">
            <a:off x="7348070" y="4297126"/>
            <a:ext cx="1214857" cy="268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Banca Negocios</a:t>
            </a:r>
            <a:endParaRPr sz="1000"/>
          </a:p>
        </p:txBody>
      </p:sp>
      <p:sp>
        <p:nvSpPr>
          <p:cNvPr id="421" name="Google Shape;421;p37"/>
          <p:cNvSpPr txBox="1"/>
          <p:nvPr/>
        </p:nvSpPr>
        <p:spPr>
          <a:xfrm rot="-1428498">
            <a:off x="5246055" y="802442"/>
            <a:ext cx="1573285" cy="268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Inversiones alternativas</a:t>
            </a:r>
            <a:endParaRPr sz="1000"/>
          </a:p>
        </p:txBody>
      </p:sp>
      <p:sp>
        <p:nvSpPr>
          <p:cNvPr id="422" name="Google Shape;422;p37"/>
          <p:cNvSpPr txBox="1"/>
          <p:nvPr/>
        </p:nvSpPr>
        <p:spPr>
          <a:xfrm rot="-3340872">
            <a:off x="5748601" y="3783333"/>
            <a:ext cx="970562" cy="267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Terminal Punto de Venta</a:t>
            </a:r>
            <a:endParaRPr sz="700"/>
          </a:p>
        </p:txBody>
      </p:sp>
      <p:sp>
        <p:nvSpPr>
          <p:cNvPr id="423" name="Google Shape;423;p37"/>
          <p:cNvSpPr txBox="1"/>
          <p:nvPr/>
        </p:nvSpPr>
        <p:spPr>
          <a:xfrm rot="-2223614">
            <a:off x="5474070" y="3485753"/>
            <a:ext cx="830825" cy="268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Ecommerce</a:t>
            </a:r>
            <a:endParaRPr sz="700"/>
          </a:p>
        </p:txBody>
      </p:sp>
      <p:sp>
        <p:nvSpPr>
          <p:cNvPr id="424" name="Google Shape;424;p37"/>
          <p:cNvSpPr txBox="1"/>
          <p:nvPr/>
        </p:nvSpPr>
        <p:spPr>
          <a:xfrm rot="-1454911">
            <a:off x="5195952" y="3199954"/>
            <a:ext cx="829812" cy="269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Interredes</a:t>
            </a:r>
            <a:endParaRPr sz="700"/>
          </a:p>
        </p:txBody>
      </p:sp>
      <p:sp>
        <p:nvSpPr>
          <p:cNvPr id="425" name="Google Shape;425;p37"/>
          <p:cNvSpPr txBox="1"/>
          <p:nvPr/>
        </p:nvSpPr>
        <p:spPr>
          <a:xfrm rot="-1006241">
            <a:off x="5119749" y="2910276"/>
            <a:ext cx="829689" cy="268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Soluciones Avanzadas</a:t>
            </a:r>
            <a:endParaRPr sz="700"/>
          </a:p>
        </p:txBody>
      </p:sp>
      <p:sp>
        <p:nvSpPr>
          <p:cNvPr id="426" name="Google Shape;426;p37"/>
          <p:cNvSpPr txBox="1"/>
          <p:nvPr/>
        </p:nvSpPr>
        <p:spPr>
          <a:xfrm rot="251155">
            <a:off x="5245752" y="2518264"/>
            <a:ext cx="830215" cy="268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Mkt y Contenido</a:t>
            </a:r>
            <a:endParaRPr sz="700"/>
          </a:p>
        </p:txBody>
      </p:sp>
      <p:sp>
        <p:nvSpPr>
          <p:cNvPr id="427" name="Google Shape;427;p37"/>
          <p:cNvSpPr txBox="1"/>
          <p:nvPr/>
        </p:nvSpPr>
        <p:spPr>
          <a:xfrm rot="1469481">
            <a:off x="5031579" y="2093760"/>
            <a:ext cx="960305" cy="267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Software as a Service</a:t>
            </a:r>
            <a:endParaRPr sz="700"/>
          </a:p>
        </p:txBody>
      </p:sp>
      <p:sp>
        <p:nvSpPr>
          <p:cNvPr id="428" name="Google Shape;428;p37"/>
          <p:cNvSpPr txBox="1"/>
          <p:nvPr/>
        </p:nvSpPr>
        <p:spPr>
          <a:xfrm rot="2076898">
            <a:off x="5279434" y="1844356"/>
            <a:ext cx="989686" cy="2672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Business Process Outsourcing</a:t>
            </a:r>
            <a:endParaRPr sz="700"/>
          </a:p>
        </p:txBody>
      </p:sp>
      <p:sp>
        <p:nvSpPr>
          <p:cNvPr id="429" name="Google Shape;429;p37"/>
          <p:cNvSpPr txBox="1"/>
          <p:nvPr/>
        </p:nvSpPr>
        <p:spPr>
          <a:xfrm rot="4743689">
            <a:off x="6226449" y="1308474"/>
            <a:ext cx="980209" cy="26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Acciones fraccionadas</a:t>
            </a:r>
            <a:endParaRPr sz="700"/>
          </a:p>
        </p:txBody>
      </p:sp>
      <p:sp>
        <p:nvSpPr>
          <p:cNvPr id="430" name="Google Shape;430;p37"/>
          <p:cNvSpPr txBox="1"/>
          <p:nvPr/>
        </p:nvSpPr>
        <p:spPr>
          <a:xfrm rot="-3225083">
            <a:off x="4530692" y="1598558"/>
            <a:ext cx="1062422" cy="26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Soluciones tecnológicas</a:t>
            </a:r>
            <a:endParaRPr sz="1000"/>
          </a:p>
        </p:txBody>
      </p:sp>
      <p:sp>
        <p:nvSpPr>
          <p:cNvPr id="431" name="Google Shape;431;p37"/>
          <p:cNvSpPr txBox="1"/>
          <p:nvPr/>
        </p:nvSpPr>
        <p:spPr>
          <a:xfrm rot="-5432840">
            <a:off x="4469186" y="2446125"/>
            <a:ext cx="785136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MKT y Media</a:t>
            </a:r>
            <a:endParaRPr sz="1000"/>
          </a:p>
        </p:txBody>
      </p:sp>
      <p:sp>
        <p:nvSpPr>
          <p:cNvPr id="432" name="Google Shape;432;p37"/>
          <p:cNvSpPr txBox="1"/>
          <p:nvPr/>
        </p:nvSpPr>
        <p:spPr>
          <a:xfrm rot="3541097">
            <a:off x="4794024" y="3702767"/>
            <a:ext cx="820569" cy="265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Soluciones de Pago</a:t>
            </a:r>
            <a:endParaRPr sz="1000"/>
          </a:p>
        </p:txBody>
      </p:sp>
      <p:pic>
        <p:nvPicPr>
          <p:cNvPr id="433" name="Google Shape;433;p37"/>
          <p:cNvPicPr preferRelativeResize="0"/>
          <p:nvPr/>
        </p:nvPicPr>
        <p:blipFill rotWithShape="1">
          <a:blip r:embed="rId4">
            <a:alphaModFix/>
          </a:blip>
          <a:srcRect b="16646" l="6358" r="48157" t="15520"/>
          <a:stretch/>
        </p:blipFill>
        <p:spPr>
          <a:xfrm>
            <a:off x="6619093" y="2635409"/>
            <a:ext cx="560802" cy="26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7"/>
          <p:cNvPicPr preferRelativeResize="0"/>
          <p:nvPr/>
        </p:nvPicPr>
        <p:blipFill rotWithShape="1">
          <a:blip r:embed="rId5">
            <a:alphaModFix/>
          </a:blip>
          <a:srcRect b="43844" l="32866" r="35351" t="41590"/>
          <a:stretch/>
        </p:blipFill>
        <p:spPr>
          <a:xfrm>
            <a:off x="4127075" y="3873342"/>
            <a:ext cx="809702" cy="20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7"/>
          <p:cNvPicPr preferRelativeResize="0"/>
          <p:nvPr/>
        </p:nvPicPr>
        <p:blipFill rotWithShape="1">
          <a:blip r:embed="rId6">
            <a:alphaModFix/>
          </a:blip>
          <a:srcRect b="44010" l="33505" r="32928" t="42103"/>
          <a:stretch/>
        </p:blipFill>
        <p:spPr>
          <a:xfrm>
            <a:off x="8127725" y="1090826"/>
            <a:ext cx="809702" cy="19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7"/>
          <p:cNvPicPr preferRelativeResize="0"/>
          <p:nvPr/>
        </p:nvPicPr>
        <p:blipFill rotWithShape="1">
          <a:blip r:embed="rId7">
            <a:alphaModFix/>
          </a:blip>
          <a:srcRect b="42022" l="32080" r="35629" t="41730"/>
          <a:stretch/>
        </p:blipFill>
        <p:spPr>
          <a:xfrm>
            <a:off x="3946664" y="1411163"/>
            <a:ext cx="816922" cy="229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37"/>
          <p:cNvGrpSpPr/>
          <p:nvPr/>
        </p:nvGrpSpPr>
        <p:grpSpPr>
          <a:xfrm>
            <a:off x="3340323" y="2505817"/>
            <a:ext cx="1204391" cy="208044"/>
            <a:chOff x="798374" y="1295264"/>
            <a:chExt cx="4103548" cy="734100"/>
          </a:xfrm>
        </p:grpSpPr>
        <p:pic>
          <p:nvPicPr>
            <p:cNvPr id="438" name="Google Shape;438;p37"/>
            <p:cNvPicPr preferRelativeResize="0"/>
            <p:nvPr/>
          </p:nvPicPr>
          <p:blipFill rotWithShape="1">
            <a:blip r:embed="rId8">
              <a:alphaModFix/>
            </a:blip>
            <a:srcRect b="44417" l="50796" r="34271" t="42152"/>
            <a:stretch/>
          </p:blipFill>
          <p:spPr>
            <a:xfrm>
              <a:off x="3460008" y="1334762"/>
              <a:ext cx="1441915" cy="65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7"/>
            <p:cNvPicPr preferRelativeResize="0"/>
            <p:nvPr/>
          </p:nvPicPr>
          <p:blipFill rotWithShape="1">
            <a:blip r:embed="rId6">
              <a:alphaModFix/>
            </a:blip>
            <a:srcRect b="44010" l="33505" r="32928" t="42103"/>
            <a:stretch/>
          </p:blipFill>
          <p:spPr>
            <a:xfrm>
              <a:off x="798374" y="1295264"/>
              <a:ext cx="2745846" cy="73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37"/>
          <p:cNvSpPr txBox="1"/>
          <p:nvPr/>
        </p:nvSpPr>
        <p:spPr>
          <a:xfrm>
            <a:off x="243925" y="2977975"/>
            <a:ext cx="23187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rgbClr val="666666"/>
                </a:solidFill>
              </a:rPr>
              <a:t>+500K</a:t>
            </a:r>
            <a:endParaRPr sz="1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Clientes que confían en nuestro universo de soluciones financieras y de tecnología en toda la República.</a:t>
            </a:r>
            <a:endParaRPr>
              <a:solidFill>
                <a:srgbClr val="BDBD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2900" y="3161123"/>
            <a:ext cx="347100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71625" y="543584"/>
            <a:ext cx="531598" cy="16271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7"/>
          <p:cNvSpPr txBox="1"/>
          <p:nvPr/>
        </p:nvSpPr>
        <p:spPr>
          <a:xfrm>
            <a:off x="175200" y="932075"/>
            <a:ext cx="3226800" cy="18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Hey, Banco es un ecosistema de soluciones </a:t>
            </a:r>
            <a:r>
              <a:rPr b="1" lang="es" sz="16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tecnológicas</a:t>
            </a:r>
            <a:endParaRPr b="1" sz="16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financieras</a:t>
            </a:r>
            <a:r>
              <a:rPr lang="es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buscan impulsar el bienestar financiero de personas y negocios. 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/>
          <p:nvPr>
            <p:ph type="title"/>
          </p:nvPr>
        </p:nvSpPr>
        <p:spPr>
          <a:xfrm>
            <a:off x="301925" y="1602275"/>
            <a:ext cx="6645900" cy="20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Sobre el reto</a:t>
            </a:r>
            <a:endParaRPr b="1"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CF6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/>
        </p:nvSpPr>
        <p:spPr>
          <a:xfrm>
            <a:off x="5115600" y="1703775"/>
            <a:ext cx="3611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42424"/>
                </a:solidFill>
              </a:rPr>
              <a:t>Dataset</a:t>
            </a:r>
            <a:endParaRPr sz="1200">
              <a:solidFill>
                <a:srgbClr val="2424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42424"/>
                </a:solidFill>
              </a:rPr>
              <a:t>/ </a:t>
            </a:r>
            <a:r>
              <a:rPr lang="es" sz="2000">
                <a:solidFill>
                  <a:srgbClr val="4A5D90"/>
                </a:solidFill>
              </a:rPr>
              <a:t>twitter</a:t>
            </a:r>
            <a:endParaRPr sz="2000">
              <a:solidFill>
                <a:srgbClr val="4A5D90"/>
              </a:solidFill>
            </a:endParaRPr>
          </a:p>
        </p:txBody>
      </p:sp>
      <p:sp>
        <p:nvSpPr>
          <p:cNvPr id="454" name="Google Shape;454;p39"/>
          <p:cNvSpPr txBox="1"/>
          <p:nvPr/>
        </p:nvSpPr>
        <p:spPr>
          <a:xfrm>
            <a:off x="5115600" y="2316725"/>
            <a:ext cx="37773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Ideas</a:t>
            </a:r>
            <a:endParaRPr b="1">
              <a:solidFill>
                <a:srgbClr val="24242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●"/>
            </a:pPr>
            <a:r>
              <a:rPr lang="es" sz="1200">
                <a:solidFill>
                  <a:srgbClr val="242424"/>
                </a:solidFill>
              </a:rPr>
              <a:t>Análisis de sentimiento</a:t>
            </a:r>
            <a:endParaRPr sz="1200">
              <a:solidFill>
                <a:srgbClr val="24242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●"/>
            </a:pPr>
            <a:r>
              <a:rPr lang="es" sz="1200">
                <a:solidFill>
                  <a:srgbClr val="242424"/>
                </a:solidFill>
              </a:rPr>
              <a:t>Tópicos (</a:t>
            </a:r>
            <a:r>
              <a:rPr lang="es" sz="1000">
                <a:solidFill>
                  <a:srgbClr val="242424"/>
                </a:solidFill>
              </a:rPr>
              <a:t>servicio, tarjetas, app, promociones, recompensas, tasas, seguros, etc.</a:t>
            </a:r>
            <a:r>
              <a:rPr lang="es" sz="1200">
                <a:solidFill>
                  <a:srgbClr val="242424"/>
                </a:solidFill>
              </a:rPr>
              <a:t>)</a:t>
            </a:r>
            <a:endParaRPr sz="1200">
              <a:solidFill>
                <a:srgbClr val="24242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●"/>
            </a:pPr>
            <a:r>
              <a:rPr lang="es" sz="1200">
                <a:solidFill>
                  <a:srgbClr val="242424"/>
                </a:solidFill>
              </a:rPr>
              <a:t>Series de tiempo (</a:t>
            </a:r>
            <a:r>
              <a:rPr lang="es" sz="1000">
                <a:solidFill>
                  <a:srgbClr val="242424"/>
                </a:solidFill>
              </a:rPr>
              <a:t>anomalías, estacionalidad, etc.</a:t>
            </a:r>
            <a:r>
              <a:rPr lang="es" sz="1200">
                <a:solidFill>
                  <a:srgbClr val="242424"/>
                </a:solidFill>
              </a:rPr>
              <a:t>)</a:t>
            </a:r>
            <a:endParaRPr sz="1200">
              <a:solidFill>
                <a:srgbClr val="24242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●"/>
            </a:pPr>
            <a:r>
              <a:rPr lang="es" sz="1200">
                <a:solidFill>
                  <a:srgbClr val="242424"/>
                </a:solidFill>
              </a:rPr>
              <a:t>Visualización</a:t>
            </a:r>
            <a:endParaRPr sz="1200">
              <a:solidFill>
                <a:srgbClr val="242424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●"/>
            </a:pPr>
            <a:r>
              <a:rPr lang="es" sz="1200">
                <a:solidFill>
                  <a:srgbClr val="242424"/>
                </a:solidFill>
              </a:rPr>
              <a:t>Business Insights</a:t>
            </a:r>
            <a:endParaRPr sz="1200">
              <a:solidFill>
                <a:srgbClr val="242424"/>
              </a:solidFill>
            </a:endParaRPr>
          </a:p>
        </p:txBody>
      </p:sp>
      <p:pic>
        <p:nvPicPr>
          <p:cNvPr id="455" name="Google Shape;4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0" y="587200"/>
            <a:ext cx="4810799" cy="445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603" y="1016225"/>
            <a:ext cx="586700" cy="5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9"/>
          <p:cNvSpPr txBox="1"/>
          <p:nvPr/>
        </p:nvSpPr>
        <p:spPr>
          <a:xfrm>
            <a:off x="7240400" y="241426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A5D90"/>
                </a:solidFill>
              </a:rPr>
              <a:t>Hey, Inteligencia </a:t>
            </a:r>
            <a:endParaRPr sz="900">
              <a:solidFill>
                <a:srgbClr val="4A5D9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4A5D90"/>
                </a:solidFill>
              </a:rPr>
              <a:t>2024</a:t>
            </a:r>
            <a:endParaRPr sz="900">
              <a:solidFill>
                <a:srgbClr val="4A5D9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CF6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/>
          <p:nvPr/>
        </p:nvSpPr>
        <p:spPr>
          <a:xfrm>
            <a:off x="1150125" y="142288"/>
            <a:ext cx="5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Lato"/>
                <a:ea typeface="Lato"/>
                <a:cs typeface="Lato"/>
                <a:sym typeface="Lato"/>
              </a:rPr>
              <a:t>Recomendaciones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411750" y="847425"/>
            <a:ext cx="74397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Identifica e investiga más de problema a resolver 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Explora los datos y resuelve dudas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s" sz="1300">
                <a:solidFill>
                  <a:schemeClr val="dk1"/>
                </a:solidFill>
                <a:highlight>
                  <a:srgbClr val="EEFF41"/>
                </a:highlight>
              </a:rPr>
              <a:t>Usa principalmente los datos proporcionados</a:t>
            </a:r>
            <a:endParaRPr sz="1300">
              <a:highlight>
                <a:srgbClr val="EEFF41"/>
              </a:highlight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lphaLcPeriod"/>
            </a:pPr>
            <a:r>
              <a:rPr lang="es" sz="1300">
                <a:solidFill>
                  <a:srgbClr val="000000"/>
                </a:solidFill>
              </a:rPr>
              <a:t>Puedes usar fuentes de información </a:t>
            </a:r>
            <a:r>
              <a:rPr b="1" lang="es" sz="1300">
                <a:solidFill>
                  <a:srgbClr val="000000"/>
                </a:solidFill>
              </a:rPr>
              <a:t>adicionales </a:t>
            </a:r>
            <a:r>
              <a:rPr lang="es" sz="1300">
                <a:solidFill>
                  <a:srgbClr val="000000"/>
                </a:solidFill>
              </a:rPr>
              <a:t>(open source)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Genera 3-4 ideas y comentenlas en equipo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Elijan la que consideran genera más valor y comienza a trabajar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s" sz="1300">
                <a:solidFill>
                  <a:srgbClr val="000000"/>
                </a:solidFill>
              </a:rPr>
              <a:t>Piensa en </a:t>
            </a:r>
            <a:r>
              <a:rPr b="1" lang="es" sz="1300">
                <a:solidFill>
                  <a:srgbClr val="000000"/>
                </a:solidFill>
              </a:rPr>
              <a:t>MVPs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 sz="1300">
                <a:solidFill>
                  <a:srgbClr val="000000"/>
                </a:solidFill>
              </a:rPr>
              <a:t>Usa a los mentores, todos tienen algo que aportar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